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5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016618D-C335-4F2C-BBDA-7045400FD9CC}">
  <a:tblStyle styleId="{5016618D-C335-4F2C-BBDA-7045400FD9C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p:cViewPr varScale="1">
        <p:scale>
          <a:sx n="165" d="100"/>
          <a:sy n="165" d="100"/>
        </p:scale>
        <p:origin x="664"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amidwesterndoctor.substack.com/p/a-massive-spike-in-disability-is?s=r"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da.gov/media/144245/download"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ejm.org/doi/full/10.1056/NEJMoa2110345"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www.skirsch.com/covid/Deaths.pdf" TargetMode="External"/><Relationship Id="rId4" Type="http://schemas.openxmlformats.org/officeDocument/2006/relationships/hyperlink" Target="https://roundingtheearth.substack.com/p/estimating-vaccine-induced-mortality-e07"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eef9d65f1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eef9d65f1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400">
                <a:solidFill>
                  <a:schemeClr val="dk1"/>
                </a:solidFill>
                <a:latin typeface="Roboto"/>
                <a:ea typeface="Roboto"/>
                <a:cs typeface="Roboto"/>
                <a:sym typeface="Roboto"/>
              </a:rPr>
              <a:t>TODO</a:t>
            </a:r>
            <a:endParaRPr sz="24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200">
                <a:solidFill>
                  <a:schemeClr val="dk1"/>
                </a:solidFill>
                <a:latin typeface="Roboto"/>
                <a:ea typeface="Roboto"/>
                <a:cs typeface="Roboto"/>
                <a:sym typeface="Roboto"/>
              </a:rPr>
              <a:t>Add my prion article</a:t>
            </a:r>
            <a:endParaRPr sz="12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3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000">
                <a:solidFill>
                  <a:schemeClr val="dk1"/>
                </a:solidFill>
                <a:latin typeface="Roboto"/>
                <a:ea typeface="Roboto"/>
                <a:cs typeface="Roboto"/>
                <a:sym typeface="Roboto"/>
              </a:rPr>
              <a:t>Bad cat on FRED + </a:t>
            </a:r>
            <a:r>
              <a:rPr lang="en" sz="1000" u="sng">
                <a:solidFill>
                  <a:schemeClr val="dk1"/>
                </a:solidFill>
                <a:latin typeface="Roboto"/>
                <a:ea typeface="Roboto"/>
                <a:cs typeface="Roboto"/>
                <a:sym typeface="Roboto"/>
                <a:hlinkClick r:id="rId3">
                  <a:extLst>
                    <a:ext uri="{A12FA001-AC4F-418D-AE19-62706E023703}">
                      <ahyp:hlinkClr xmlns:ahyp="http://schemas.microsoft.com/office/drawing/2018/hyperlinkcolor" val="tx"/>
                    </a:ext>
                  </a:extLst>
                </a:hlinkClick>
              </a:rPr>
              <a:t>amd’s article</a:t>
            </a:r>
            <a:r>
              <a:rPr lang="en" sz="1000">
                <a:solidFill>
                  <a:schemeClr val="dk1"/>
                </a:solidFill>
                <a:latin typeface="Roboto"/>
                <a:ea typeface="Roboto"/>
                <a:cs typeface="Roboto"/>
                <a:sym typeface="Roboto"/>
              </a:rPr>
              <a:t>: 1.8M disabled were added to the rolls. That’s a direct count. VAERS shows 14,181 ⇒ 126 URF for disabled which is in line with our 41 minimum for SAEs. Death / Disability ratio in VAERS is </a:t>
            </a:r>
            <a:endParaRPr sz="10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0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000">
                <a:solidFill>
                  <a:schemeClr val="dk1"/>
                </a:solidFill>
                <a:latin typeface="Roboto"/>
                <a:ea typeface="Roboto"/>
                <a:cs typeface="Roboto"/>
                <a:sym typeface="Roboto"/>
              </a:rPr>
              <a:t>If alive after a year, out of woods.</a:t>
            </a:r>
            <a:endParaRPr sz="10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000">
                <a:solidFill>
                  <a:schemeClr val="dk1"/>
                </a:solidFill>
                <a:latin typeface="Roboto"/>
                <a:ea typeface="Roboto"/>
                <a:cs typeface="Roboto"/>
                <a:sym typeface="Roboto"/>
              </a:rPr>
              <a:t>Bob + looney article</a:t>
            </a:r>
            <a:endParaRPr sz="3100">
              <a:solidFill>
                <a:schemeClr val="dk1"/>
              </a:solidFill>
              <a:latin typeface="Roboto"/>
              <a:ea typeface="Roboto"/>
              <a:cs typeface="Roboto"/>
              <a:sym typeface="Roboto"/>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47bbe84730_6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147bbe84730_6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16893075fb0_0_2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16893075fb0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6893075fb0_0_4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16893075fb0_0_4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Pollfish survey</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6893075fb0_0_4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16893075fb0_0_4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There were 500 people who took the survey. 380 of the 500 were vaccinated. 10.43/380 = 2.7%</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665a6ad6b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1665a6ad6b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6893075fb0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16893075fb0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695f4aa0bf_1_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1695f4aa0bf_1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6c770a6985_91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16c770a6985_9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47bbe84730_6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47bbe84730_6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6893075fb0_0_5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16893075fb0_0_5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695f4aa0bf_1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695f4aa0bf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64e0ca0da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164e0ca0d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6893075fb0_0_5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16893075fb0_0_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16893075fb0_0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16893075fb0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David Wiseman slide deck</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6893075fb0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16893075fb0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50">
                <a:solidFill>
                  <a:srgbClr val="1A1A1A"/>
                </a:solidFill>
                <a:highlight>
                  <a:srgbClr val="FFFFFF"/>
                </a:highlight>
                <a:latin typeface="Spectral"/>
                <a:ea typeface="Spectral"/>
                <a:cs typeface="Spectral"/>
                <a:sym typeface="Spectral"/>
              </a:rPr>
              <a:t> This is from page 18 of the </a:t>
            </a:r>
            <a:r>
              <a:rPr lang="en" sz="1450" u="sng">
                <a:solidFill>
                  <a:schemeClr val="hlink"/>
                </a:solidFill>
                <a:highlight>
                  <a:srgbClr val="FFFFFF"/>
                </a:highlight>
                <a:latin typeface="Spectral"/>
                <a:ea typeface="Spectral"/>
                <a:cs typeface="Spectral"/>
                <a:sym typeface="Spectral"/>
                <a:hlinkClick r:id="rId3"/>
              </a:rPr>
              <a:t>December 10, 2020 VRBPAC meeting document</a:t>
            </a:r>
            <a:r>
              <a:rPr lang="en" sz="1450">
                <a:solidFill>
                  <a:srgbClr val="1A1A1A"/>
                </a:solidFill>
                <a:highlight>
                  <a:srgbClr val="FFFFFF"/>
                </a:highlight>
                <a:latin typeface="Spectral"/>
                <a:ea typeface="Spectral"/>
                <a:cs typeface="Spectral"/>
                <a:sym typeface="Spectral"/>
              </a:rPr>
              <a: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6893075fb0_0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16893075fb0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16893075fb0_0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16893075fb0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6893075fb0_0_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16893075fb0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From OpenVAERS Mortality reports page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1695f4aa0bf_1_1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1695f4aa0bf_1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From OpenVAERS Mortality reports page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6893075fb0_0_4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16893075fb0_0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lt1"/>
              </a:buClr>
              <a:buSzPts val="1400"/>
              <a:buFont typeface="Roboto"/>
              <a:buAutoNum type="arabicPeriod"/>
            </a:pPr>
            <a:r>
              <a:rPr lang="en" sz="1400">
                <a:solidFill>
                  <a:schemeClr val="lt1"/>
                </a:solidFill>
                <a:latin typeface="Roboto"/>
                <a:ea typeface="Roboto"/>
                <a:cs typeface="Roboto"/>
                <a:sym typeface="Roboto"/>
              </a:rPr>
              <a:t>VAERS is used whenever it supports the narrative</a:t>
            </a:r>
            <a:endParaRPr sz="1400">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AutoNum type="arabicPeriod"/>
            </a:pPr>
            <a:r>
              <a:rPr lang="en" sz="1400">
                <a:solidFill>
                  <a:schemeClr val="lt1"/>
                </a:solidFill>
                <a:latin typeface="Roboto"/>
                <a:ea typeface="Roboto"/>
                <a:cs typeface="Roboto"/>
                <a:sym typeface="Roboto"/>
              </a:rPr>
              <a:t>Gaslighting doesn’t work. They are camera shy.</a:t>
            </a:r>
            <a:endParaRPr sz="1400">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AutoNum type="arabicPeriod"/>
            </a:pPr>
            <a:r>
              <a:rPr lang="en" sz="1400">
                <a:solidFill>
                  <a:schemeClr val="lt1"/>
                </a:solidFill>
                <a:latin typeface="Roboto"/>
                <a:ea typeface="Roboto"/>
                <a:cs typeface="Roboto"/>
                <a:sym typeface="Roboto"/>
              </a:rPr>
              <a:t>Propensity to report is same. Docs seeing more events.</a:t>
            </a:r>
            <a:endParaRPr sz="1400">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AutoNum type="arabicPeriod"/>
            </a:pPr>
            <a:r>
              <a:rPr lang="en" sz="1400">
                <a:solidFill>
                  <a:schemeClr val="lt1"/>
                </a:solidFill>
                <a:latin typeface="Roboto"/>
                <a:ea typeface="Roboto"/>
                <a:cs typeface="Roboto"/>
                <a:sym typeface="Roboto"/>
              </a:rPr>
              <a:t>OK, then what *did* kill these people?</a:t>
            </a:r>
            <a:endParaRPr sz="1400">
              <a:solidFill>
                <a:schemeClr val="lt1"/>
              </a:solidFill>
              <a:latin typeface="Roboto"/>
              <a:ea typeface="Roboto"/>
              <a:cs typeface="Roboto"/>
              <a:sym typeface="Roboto"/>
            </a:endParaRPr>
          </a:p>
          <a:p>
            <a:pPr marL="0" lvl="0" indent="0" algn="l" rtl="0">
              <a:spcBef>
                <a:spcPts val="0"/>
              </a:spcBef>
              <a:spcAft>
                <a:spcPts val="0"/>
              </a:spcAft>
              <a:buNone/>
            </a:pPr>
            <a:endParaRPr sz="1400">
              <a:solidFill>
                <a:schemeClr val="lt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1695f4aa0bf_1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1695f4aa0bf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lt1"/>
              </a:buClr>
              <a:buSzPts val="1400"/>
              <a:buFont typeface="Roboto"/>
              <a:buAutoNum type="arabicPeriod"/>
            </a:pPr>
            <a:r>
              <a:rPr lang="en" sz="1400">
                <a:solidFill>
                  <a:schemeClr val="lt1"/>
                </a:solidFill>
                <a:latin typeface="Roboto"/>
                <a:ea typeface="Roboto"/>
                <a:cs typeface="Roboto"/>
                <a:sym typeface="Roboto"/>
              </a:rPr>
              <a:t>VAERS is used whenever it supports the narrative</a:t>
            </a:r>
            <a:endParaRPr sz="1400">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AutoNum type="arabicPeriod"/>
            </a:pPr>
            <a:r>
              <a:rPr lang="en" sz="1400">
                <a:solidFill>
                  <a:schemeClr val="lt1"/>
                </a:solidFill>
                <a:latin typeface="Roboto"/>
                <a:ea typeface="Roboto"/>
                <a:cs typeface="Roboto"/>
                <a:sym typeface="Roboto"/>
              </a:rPr>
              <a:t>Gaslighting doesn’t work. They are camera shy.</a:t>
            </a:r>
            <a:endParaRPr sz="1400">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AutoNum type="arabicPeriod"/>
            </a:pPr>
            <a:r>
              <a:rPr lang="en" sz="1400">
                <a:solidFill>
                  <a:schemeClr val="lt1"/>
                </a:solidFill>
                <a:latin typeface="Roboto"/>
                <a:ea typeface="Roboto"/>
                <a:cs typeface="Roboto"/>
                <a:sym typeface="Roboto"/>
              </a:rPr>
              <a:t>Propensity to report is same. Docs seeing more events.</a:t>
            </a:r>
            <a:endParaRPr sz="1400">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AutoNum type="arabicPeriod"/>
            </a:pPr>
            <a:r>
              <a:rPr lang="en" sz="1400">
                <a:solidFill>
                  <a:schemeClr val="lt1"/>
                </a:solidFill>
                <a:latin typeface="Roboto"/>
                <a:ea typeface="Roboto"/>
                <a:cs typeface="Roboto"/>
                <a:sym typeface="Roboto"/>
              </a:rPr>
              <a:t>OK, then what *did* kill these people?</a:t>
            </a:r>
            <a:endParaRPr sz="1400">
              <a:solidFill>
                <a:schemeClr val="lt1"/>
              </a:solidFill>
              <a:latin typeface="Roboto"/>
              <a:ea typeface="Roboto"/>
              <a:cs typeface="Roboto"/>
              <a:sym typeface="Roboto"/>
            </a:endParaRPr>
          </a:p>
          <a:p>
            <a:pPr marL="0" lvl="0" indent="0" algn="l" rtl="0">
              <a:spcBef>
                <a:spcPts val="0"/>
              </a:spcBef>
              <a:spcAft>
                <a:spcPts val="0"/>
              </a:spcAft>
              <a:buNone/>
            </a:pPr>
            <a:endParaRPr sz="1400">
              <a:solidFill>
                <a:schemeClr val="lt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6893075fb0_0_4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6893075fb0_0_4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1695f4aa0bf_1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1695f4aa0bf_1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lt1"/>
              </a:buClr>
              <a:buSzPts val="1400"/>
              <a:buFont typeface="Roboto"/>
              <a:buAutoNum type="arabicPeriod"/>
            </a:pPr>
            <a:r>
              <a:rPr lang="en" sz="1400">
                <a:solidFill>
                  <a:schemeClr val="lt1"/>
                </a:solidFill>
                <a:latin typeface="Roboto"/>
                <a:ea typeface="Roboto"/>
                <a:cs typeface="Roboto"/>
                <a:sym typeface="Roboto"/>
              </a:rPr>
              <a:t>VAERS is used whenever it supports the narrative</a:t>
            </a:r>
            <a:endParaRPr sz="1400">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AutoNum type="arabicPeriod"/>
            </a:pPr>
            <a:r>
              <a:rPr lang="en" sz="1400">
                <a:solidFill>
                  <a:schemeClr val="lt1"/>
                </a:solidFill>
                <a:latin typeface="Roboto"/>
                <a:ea typeface="Roboto"/>
                <a:cs typeface="Roboto"/>
                <a:sym typeface="Roboto"/>
              </a:rPr>
              <a:t>Gaslighting doesn’t work. They are camera shy.</a:t>
            </a:r>
            <a:endParaRPr sz="1400">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AutoNum type="arabicPeriod"/>
            </a:pPr>
            <a:r>
              <a:rPr lang="en" sz="1400">
                <a:solidFill>
                  <a:schemeClr val="lt1"/>
                </a:solidFill>
                <a:latin typeface="Roboto"/>
                <a:ea typeface="Roboto"/>
                <a:cs typeface="Roboto"/>
                <a:sym typeface="Roboto"/>
              </a:rPr>
              <a:t>Propensity to report is same. Docs seeing more events.</a:t>
            </a:r>
            <a:endParaRPr sz="1400">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AutoNum type="arabicPeriod"/>
            </a:pPr>
            <a:r>
              <a:rPr lang="en" sz="1400">
                <a:solidFill>
                  <a:schemeClr val="lt1"/>
                </a:solidFill>
                <a:latin typeface="Roboto"/>
                <a:ea typeface="Roboto"/>
                <a:cs typeface="Roboto"/>
                <a:sym typeface="Roboto"/>
              </a:rPr>
              <a:t>OK, then what *did* kill these people?</a:t>
            </a:r>
            <a:endParaRPr sz="1400">
              <a:solidFill>
                <a:schemeClr val="lt1"/>
              </a:solidFill>
              <a:latin typeface="Roboto"/>
              <a:ea typeface="Roboto"/>
              <a:cs typeface="Roboto"/>
              <a:sym typeface="Roboto"/>
            </a:endParaRPr>
          </a:p>
          <a:p>
            <a:pPr marL="0" lvl="0" indent="0" algn="l" rtl="0">
              <a:spcBef>
                <a:spcPts val="0"/>
              </a:spcBef>
              <a:spcAft>
                <a:spcPts val="0"/>
              </a:spcAft>
              <a:buNone/>
            </a:pPr>
            <a:endParaRPr sz="1400">
              <a:solidFill>
                <a:schemeClr val="lt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1695f4aa0bf_1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1695f4aa0bf_1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lt1"/>
              </a:buClr>
              <a:buSzPts val="1400"/>
              <a:buFont typeface="Roboto"/>
              <a:buAutoNum type="arabicPeriod"/>
            </a:pPr>
            <a:r>
              <a:rPr lang="en" sz="1400">
                <a:solidFill>
                  <a:schemeClr val="lt1"/>
                </a:solidFill>
                <a:latin typeface="Roboto"/>
                <a:ea typeface="Roboto"/>
                <a:cs typeface="Roboto"/>
                <a:sym typeface="Roboto"/>
              </a:rPr>
              <a:t>VAERS is used whenever it supports the narrative</a:t>
            </a:r>
            <a:endParaRPr sz="1400">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AutoNum type="arabicPeriod"/>
            </a:pPr>
            <a:r>
              <a:rPr lang="en" sz="1400">
                <a:solidFill>
                  <a:schemeClr val="lt1"/>
                </a:solidFill>
                <a:latin typeface="Roboto"/>
                <a:ea typeface="Roboto"/>
                <a:cs typeface="Roboto"/>
                <a:sym typeface="Roboto"/>
              </a:rPr>
              <a:t>Gaslighting doesn’t work. They are camera shy.</a:t>
            </a:r>
            <a:endParaRPr sz="1400">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AutoNum type="arabicPeriod"/>
            </a:pPr>
            <a:r>
              <a:rPr lang="en" sz="1400">
                <a:solidFill>
                  <a:schemeClr val="lt1"/>
                </a:solidFill>
                <a:latin typeface="Roboto"/>
                <a:ea typeface="Roboto"/>
                <a:cs typeface="Roboto"/>
                <a:sym typeface="Roboto"/>
              </a:rPr>
              <a:t>Propensity to report is same. Docs seeing more events.</a:t>
            </a:r>
            <a:endParaRPr sz="1400">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AutoNum type="arabicPeriod"/>
            </a:pPr>
            <a:r>
              <a:rPr lang="en" sz="1400">
                <a:solidFill>
                  <a:schemeClr val="lt1"/>
                </a:solidFill>
                <a:latin typeface="Roboto"/>
                <a:ea typeface="Roboto"/>
                <a:cs typeface="Roboto"/>
                <a:sym typeface="Roboto"/>
              </a:rPr>
              <a:t>OK, then what *did* kill these people?</a:t>
            </a:r>
            <a:endParaRPr sz="1400">
              <a:solidFill>
                <a:schemeClr val="lt1"/>
              </a:solidFill>
              <a:latin typeface="Roboto"/>
              <a:ea typeface="Roboto"/>
              <a:cs typeface="Roboto"/>
              <a:sym typeface="Roboto"/>
            </a:endParaRPr>
          </a:p>
          <a:p>
            <a:pPr marL="0" lvl="0" indent="0" algn="l" rtl="0">
              <a:spcBef>
                <a:spcPts val="0"/>
              </a:spcBef>
              <a:spcAft>
                <a:spcPts val="0"/>
              </a:spcAft>
              <a:buNone/>
            </a:pPr>
            <a:endParaRPr sz="1400">
              <a:solidFill>
                <a:schemeClr val="lt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1695f4aa0bf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1695f4aa0b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lt1"/>
              </a:buClr>
              <a:buSzPts val="1400"/>
              <a:buFont typeface="Roboto"/>
              <a:buAutoNum type="arabicPeriod"/>
            </a:pPr>
            <a:r>
              <a:rPr lang="en" sz="1400">
                <a:solidFill>
                  <a:schemeClr val="lt1"/>
                </a:solidFill>
                <a:latin typeface="Roboto"/>
                <a:ea typeface="Roboto"/>
                <a:cs typeface="Roboto"/>
                <a:sym typeface="Roboto"/>
              </a:rPr>
              <a:t>VAERS is used whenever it supports the narrative</a:t>
            </a:r>
            <a:endParaRPr sz="1400">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AutoNum type="arabicPeriod"/>
            </a:pPr>
            <a:r>
              <a:rPr lang="en" sz="1400">
                <a:solidFill>
                  <a:schemeClr val="lt1"/>
                </a:solidFill>
                <a:latin typeface="Roboto"/>
                <a:ea typeface="Roboto"/>
                <a:cs typeface="Roboto"/>
                <a:sym typeface="Roboto"/>
              </a:rPr>
              <a:t>Gaslighting doesn’t work. They are camera shy.</a:t>
            </a:r>
            <a:endParaRPr sz="1400">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AutoNum type="arabicPeriod"/>
            </a:pPr>
            <a:r>
              <a:rPr lang="en" sz="1400">
                <a:solidFill>
                  <a:schemeClr val="lt1"/>
                </a:solidFill>
                <a:latin typeface="Roboto"/>
                <a:ea typeface="Roboto"/>
                <a:cs typeface="Roboto"/>
                <a:sym typeface="Roboto"/>
              </a:rPr>
              <a:t>Propensity to report is same. Docs seeing more events.</a:t>
            </a:r>
            <a:endParaRPr sz="1400">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AutoNum type="arabicPeriod"/>
            </a:pPr>
            <a:r>
              <a:rPr lang="en" sz="1400">
                <a:solidFill>
                  <a:schemeClr val="lt1"/>
                </a:solidFill>
                <a:latin typeface="Roboto"/>
                <a:ea typeface="Roboto"/>
                <a:cs typeface="Roboto"/>
                <a:sym typeface="Roboto"/>
              </a:rPr>
              <a:t>OK, then what *did* kill these people?</a:t>
            </a:r>
            <a:endParaRPr sz="1400">
              <a:solidFill>
                <a:schemeClr val="lt1"/>
              </a:solidFill>
              <a:latin typeface="Roboto"/>
              <a:ea typeface="Roboto"/>
              <a:cs typeface="Roboto"/>
              <a:sym typeface="Roboto"/>
            </a:endParaRPr>
          </a:p>
          <a:p>
            <a:pPr marL="0" lvl="0" indent="0" algn="l" rtl="0">
              <a:spcBef>
                <a:spcPts val="0"/>
              </a:spcBef>
              <a:spcAft>
                <a:spcPts val="0"/>
              </a:spcAft>
              <a:buNone/>
            </a:pPr>
            <a:endParaRPr sz="1400">
              <a:solidFill>
                <a:schemeClr val="lt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16893075fb0_0_4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16893075fb0_0_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lt1"/>
              </a:buClr>
              <a:buSzPts val="1400"/>
              <a:buFont typeface="Roboto"/>
              <a:buAutoNum type="arabicPeriod"/>
            </a:pPr>
            <a:r>
              <a:rPr lang="en" sz="1400">
                <a:solidFill>
                  <a:schemeClr val="lt1"/>
                </a:solidFill>
                <a:latin typeface="Roboto"/>
                <a:ea typeface="Roboto"/>
                <a:cs typeface="Roboto"/>
                <a:sym typeface="Roboto"/>
              </a:rPr>
              <a:t>VAERS is used whenever it supports the narrative</a:t>
            </a:r>
            <a:endParaRPr sz="1400">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AutoNum type="arabicPeriod"/>
            </a:pPr>
            <a:r>
              <a:rPr lang="en" sz="1400">
                <a:solidFill>
                  <a:schemeClr val="lt1"/>
                </a:solidFill>
                <a:latin typeface="Roboto"/>
                <a:ea typeface="Roboto"/>
                <a:cs typeface="Roboto"/>
                <a:sym typeface="Roboto"/>
              </a:rPr>
              <a:t>Gaslighting doesn’t work. They are camera shy.</a:t>
            </a:r>
            <a:endParaRPr sz="1400">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AutoNum type="arabicPeriod"/>
            </a:pPr>
            <a:r>
              <a:rPr lang="en" sz="1400">
                <a:solidFill>
                  <a:schemeClr val="lt1"/>
                </a:solidFill>
                <a:latin typeface="Roboto"/>
                <a:ea typeface="Roboto"/>
                <a:cs typeface="Roboto"/>
                <a:sym typeface="Roboto"/>
              </a:rPr>
              <a:t>Propensity to report is same. Docs seeing more events.</a:t>
            </a:r>
            <a:endParaRPr sz="1400">
              <a:solidFill>
                <a:schemeClr val="lt1"/>
              </a:solidFill>
              <a:latin typeface="Roboto"/>
              <a:ea typeface="Roboto"/>
              <a:cs typeface="Roboto"/>
              <a:sym typeface="Roboto"/>
            </a:endParaRPr>
          </a:p>
          <a:p>
            <a:pPr marL="457200" lvl="0" indent="-317500" algn="l" rtl="0">
              <a:spcBef>
                <a:spcPts val="0"/>
              </a:spcBef>
              <a:spcAft>
                <a:spcPts val="0"/>
              </a:spcAft>
              <a:buClr>
                <a:schemeClr val="lt1"/>
              </a:buClr>
              <a:buSzPts val="1400"/>
              <a:buFont typeface="Roboto"/>
              <a:buAutoNum type="arabicPeriod"/>
            </a:pPr>
            <a:r>
              <a:rPr lang="en" sz="1400">
                <a:solidFill>
                  <a:schemeClr val="lt1"/>
                </a:solidFill>
                <a:latin typeface="Roboto"/>
                <a:ea typeface="Roboto"/>
                <a:cs typeface="Roboto"/>
                <a:sym typeface="Roboto"/>
              </a:rPr>
              <a:t>OK, then what *did* kill these people?</a:t>
            </a:r>
            <a:endParaRPr sz="1400">
              <a:solidFill>
                <a:schemeClr val="lt1"/>
              </a:solidFill>
              <a:latin typeface="Roboto"/>
              <a:ea typeface="Roboto"/>
              <a:cs typeface="Roboto"/>
              <a:sym typeface="Roboto"/>
            </a:endParaRPr>
          </a:p>
          <a:p>
            <a:pPr marL="0" lvl="0" indent="0" algn="l" rtl="0">
              <a:spcBef>
                <a:spcPts val="0"/>
              </a:spcBef>
              <a:spcAft>
                <a:spcPts val="0"/>
              </a:spcAft>
              <a:buNone/>
            </a:pPr>
            <a:endParaRPr sz="1400">
              <a:solidFill>
                <a:schemeClr val="lt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16893075fb0_0_5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16893075fb0_0_5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6893075fb0_0_3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6893075fb0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16893075fb0_0_2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16893075fb0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164e0ca0daa_0_1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164e0ca0daa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164e0ca0daa_0_2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164e0ca0daa_0_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64e0ca0daa_0_3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164e0ca0daa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1695f4aa0bf_1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1695f4aa0bf_1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164e0ca0daa_0_3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164e0ca0daa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164e0ca0daa_0_3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164e0ca0daa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1695f4aa0bf_1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1695f4aa0bf_1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1695f4aa0bf_1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1695f4aa0bf_1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6893075fb0_0_5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6893075fb0_0_5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1478018e143_1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1478018e143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16893075fb0_0_4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16893075fb0_0_4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Personal communication</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1478018e143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1478018e143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1478018e143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1478018e143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Roboto"/>
                <a:ea typeface="Roboto"/>
                <a:cs typeface="Roboto"/>
                <a:sym typeface="Roboto"/>
              </a:rPr>
              <a:t>Wayne could be unlucky. Maybe 100% were vaccinated! Maybe he got an “unlucky” Poisson distribution. So divide by 8 to be conservative. 1% avg death rate for ages 30-60. This would be 75M vaxxed * 1% = </a:t>
            </a:r>
            <a:r>
              <a:rPr lang="en" sz="1400" b="1">
                <a:solidFill>
                  <a:schemeClr val="dk1"/>
                </a:solidFill>
                <a:latin typeface="Roboto"/>
                <a:ea typeface="Roboto"/>
                <a:cs typeface="Roboto"/>
                <a:sym typeface="Roboto"/>
              </a:rPr>
              <a:t>750,000</a:t>
            </a:r>
            <a:r>
              <a:rPr lang="en" sz="1400">
                <a:solidFill>
                  <a:schemeClr val="dk1"/>
                </a:solidFill>
                <a:latin typeface="Roboto"/>
                <a:ea typeface="Roboto"/>
                <a:cs typeface="Roboto"/>
                <a:sym typeface="Roboto"/>
              </a:rPr>
              <a:t> people killed by the vax</a:t>
            </a:r>
            <a:endParaRPr sz="1400">
              <a:solidFill>
                <a:schemeClr val="dk1"/>
              </a:solidFill>
              <a:latin typeface="Roboto"/>
              <a:ea typeface="Roboto"/>
              <a:cs typeface="Roboto"/>
              <a:sym typeface="Roboto"/>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1478018e143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1478018e143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695f4aa0bf_1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1695f4aa0bf_1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147bbe84730_6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147bbe84730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1478018e143_1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1478018e143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16893075fb0_0_5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16893075fb0_0_5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16c770a6985_9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16c770a6985_9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16893075fb0_0_5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16893075fb0_0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1478018e14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1478018e14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695f4aa0bf_1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1695f4aa0bf_1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695f4aa0bf_1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1695f4aa0bf_1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7,7% had to seek medical care according to the V-safe data so that’s the injury rate. Neurology practice had 5% rate in neuro alone.</a:t>
            </a:r>
            <a:endParaRPr/>
          </a:p>
          <a:p>
            <a:pPr marL="0" lvl="0" indent="0" algn="l" rtl="0">
              <a:spcBef>
                <a:spcPts val="0"/>
              </a:spcBef>
              <a:spcAft>
                <a:spcPts val="0"/>
              </a:spcAft>
              <a:buNone/>
            </a:pPr>
            <a:r>
              <a:rPr lang="en"/>
              <a:t>Disabled is based on FRED data</a:t>
            </a:r>
            <a:endParaRPr/>
          </a:p>
          <a:p>
            <a:pPr marL="0" lvl="0" indent="0" algn="l" rtl="0">
              <a:spcBef>
                <a:spcPts val="0"/>
              </a:spcBef>
              <a:spcAft>
                <a:spcPts val="0"/>
              </a:spcAft>
              <a:buNone/>
            </a:pPr>
            <a:r>
              <a:rPr lang="en"/>
              <a:t>Life threatening injury is based on physician estimates of .5% of their patient base.</a:t>
            </a:r>
            <a:endParaRPr/>
          </a:p>
          <a:p>
            <a:pPr marL="0" lvl="0" indent="0" algn="l" rtl="0">
              <a:spcBef>
                <a:spcPts val="0"/>
              </a:spcBef>
              <a:spcAft>
                <a:spcPts val="0"/>
              </a:spcAft>
              <a:buNone/>
            </a:pPr>
            <a:r>
              <a:rPr lang="en"/>
              <a:t>Died is based on 2 per thousand based on physician observations in large practices, VAERS data, user polling data…, died suddenly group size. </a:t>
            </a:r>
            <a:endParaRPr/>
          </a:p>
          <a:p>
            <a:pPr marL="0" lvl="0" indent="0" algn="l" rtl="0">
              <a:spcBef>
                <a:spcPts val="0"/>
              </a:spcBef>
              <a:spcAft>
                <a:spcPts val="0"/>
              </a:spcAft>
              <a:buNone/>
            </a:pPr>
            <a:r>
              <a:rPr lang="en"/>
              <a:t>Saved is based on 1 life saved for 22,000 vaccinated per the Pfizer Phase 3 trial</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sz="1400">
                <a:solidFill>
                  <a:schemeClr val="dk1"/>
                </a:solidFill>
                <a:latin typeface="Roboto"/>
                <a:ea typeface="Roboto"/>
                <a:cs typeface="Roboto"/>
                <a:sym typeface="Roboto"/>
              </a:rPr>
              <a:t>The </a:t>
            </a:r>
            <a:r>
              <a:rPr lang="en" sz="1400" u="sng">
                <a:solidFill>
                  <a:schemeClr val="dk1"/>
                </a:solidFill>
                <a:latin typeface="Roboto"/>
                <a:ea typeface="Roboto"/>
                <a:cs typeface="Roboto"/>
                <a:sym typeface="Roboto"/>
                <a:hlinkClick r:id="rId3">
                  <a:extLst>
                    <a:ext uri="{A12FA001-AC4F-418D-AE19-62706E023703}">
                      <ahyp:hlinkClr xmlns:ahyp="http://schemas.microsoft.com/office/drawing/2018/hyperlinkcolor" val="tx"/>
                    </a:ext>
                  </a:extLst>
                </a:hlinkClick>
              </a:rPr>
              <a:t>Pfizer Phase 3 data</a:t>
            </a:r>
            <a:r>
              <a:rPr lang="en" sz="1400">
                <a:solidFill>
                  <a:schemeClr val="dk1"/>
                </a:solidFill>
                <a:latin typeface="Roboto"/>
                <a:ea typeface="Roboto"/>
                <a:cs typeface="Roboto"/>
                <a:sym typeface="Roboto"/>
              </a:rPr>
              <a:t> showed 1 COVID life was saved per 22,000 vaccinated. </a:t>
            </a:r>
            <a:r>
              <a:rPr lang="en" sz="1400" u="sng">
                <a:solidFill>
                  <a:schemeClr val="dk1"/>
                </a:solidFill>
                <a:latin typeface="Roboto"/>
                <a:ea typeface="Roboto"/>
                <a:cs typeface="Roboto"/>
                <a:sym typeface="Roboto"/>
                <a:hlinkClick r:id="rId4">
                  <a:extLst>
                    <a:ext uri="{A12FA001-AC4F-418D-AE19-62706E023703}">
                      <ahyp:hlinkClr xmlns:ahyp="http://schemas.microsoft.com/office/drawing/2018/hyperlinkcolor" val="tx"/>
                    </a:ext>
                  </a:extLst>
                </a:hlinkClick>
              </a:rPr>
              <a:t>Mathew Crawford estimated the death rate is 411 deaths per million doses</a:t>
            </a:r>
            <a:r>
              <a:rPr lang="en" sz="1400">
                <a:solidFill>
                  <a:schemeClr val="dk1"/>
                </a:solidFill>
                <a:latin typeface="Roboto"/>
                <a:ea typeface="Roboto"/>
                <a:cs typeface="Roboto"/>
                <a:sym typeface="Roboto"/>
              </a:rPr>
              <a:t>. The table assumes people got 2 doses. See also </a:t>
            </a:r>
            <a:r>
              <a:rPr lang="en" sz="1400" u="sng">
                <a:solidFill>
                  <a:schemeClr val="dk1"/>
                </a:solidFill>
                <a:latin typeface="Roboto"/>
                <a:ea typeface="Roboto"/>
                <a:cs typeface="Roboto"/>
                <a:sym typeface="Roboto"/>
                <a:hlinkClick r:id="rId5">
                  <a:extLst>
                    <a:ext uri="{A12FA001-AC4F-418D-AE19-62706E023703}">
                      <ahyp:hlinkClr xmlns:ahyp="http://schemas.microsoft.com/office/drawing/2018/hyperlinkcolor" val="tx"/>
                    </a:ext>
                  </a:extLst>
                </a:hlinkClick>
              </a:rPr>
              <a:t>Estimating the number of deaths in America</a:t>
            </a:r>
            <a:r>
              <a:rPr lang="en" sz="1400">
                <a:solidFill>
                  <a:schemeClr val="dk1"/>
                </a:solidFill>
                <a:latin typeface="Roboto"/>
                <a:ea typeface="Roboto"/>
                <a:cs typeface="Roboto"/>
                <a:sym typeface="Roboto"/>
              </a:rPr>
              <a:t>.</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6893075fb0_0_3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16893075fb0_0_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B7B7B7"/>
                </a:solidFill>
                <a:latin typeface="Roboto"/>
                <a:ea typeface="Roboto"/>
                <a:cs typeface="Roboto"/>
                <a:sym typeface="Roboto"/>
              </a:rPr>
              <a:t>The table shows the Killed by vaccine:Saved from COVID death in 6 months numbers. Units for both columns are per million doses.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8246400" y="4245875"/>
            <a:ext cx="897600" cy="897600"/>
          </a:xfrm>
          <a:prstGeom prst="round1Rect">
            <a:avLst>
              <a:gd name="adj" fmla="val 16667"/>
            </a:avLst>
          </a:prstGeom>
          <a:solidFill>
            <a:schemeClr val="lt1">
              <a:alpha val="680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90525" y="1819275"/>
            <a:ext cx="8222100" cy="9336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3" name="Google Shape;13;p2"/>
          <p:cNvSpPr txBox="1">
            <a:spLocks noGrp="1"/>
          </p:cNvSpPr>
          <p:nvPr>
            <p:ph type="subTitle" idx="1"/>
          </p:nvPr>
        </p:nvSpPr>
        <p:spPr>
          <a:xfrm>
            <a:off x="390525" y="2789130"/>
            <a:ext cx="8222100" cy="43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4" name="Google Shape;14;p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4"/>
        </a:solidFill>
        <a:effectLst/>
      </p:bgPr>
    </p:bg>
    <p:spTree>
      <p:nvGrpSpPr>
        <p:cNvPr id="1" name="Shape 57"/>
        <p:cNvGrpSpPr/>
        <p:nvPr/>
      </p:nvGrpSpPr>
      <p:grpSpPr>
        <a:xfrm>
          <a:off x="0" y="0"/>
          <a:ext cx="0" cy="0"/>
          <a:chOff x="0" y="0"/>
          <a:chExt cx="0" cy="0"/>
        </a:xfrm>
      </p:grpSpPr>
      <p:sp>
        <p:nvSpPr>
          <p:cNvPr id="58" name="Google Shape;58;p11"/>
          <p:cNvSpPr txBox="1">
            <a:spLocks noGrp="1"/>
          </p:cNvSpPr>
          <p:nvPr>
            <p:ph type="title" hasCustomPrompt="1"/>
          </p:nvPr>
        </p:nvSpPr>
        <p:spPr>
          <a:xfrm>
            <a:off x="475500" y="1258525"/>
            <a:ext cx="82221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12000"/>
              <a:buNone/>
              <a:defRPr sz="12000">
                <a:solidFill>
                  <a:schemeClr val="dk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a:spLocks noGrp="1"/>
          </p:cNvSpPr>
          <p:nvPr>
            <p:ph type="body" idx="1"/>
          </p:nvPr>
        </p:nvSpPr>
        <p:spPr>
          <a:xfrm>
            <a:off x="475500" y="3304625"/>
            <a:ext cx="82221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60" name="Google Shape;60;p11"/>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61"/>
        <p:cNvGrpSpPr/>
        <p:nvPr/>
      </p:nvGrpSpPr>
      <p:grpSpPr>
        <a:xfrm>
          <a:off x="0" y="0"/>
          <a:ext cx="0" cy="0"/>
          <a:chOff x="0" y="0"/>
          <a:chExt cx="0" cy="0"/>
        </a:xfrm>
      </p:grpSpPr>
      <p:sp>
        <p:nvSpPr>
          <p:cNvPr id="62" name="Google Shape;62;p1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17" name="Google Shape;17;p3"/>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2" name="Google Shape;22;p4"/>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5"/>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8" name="Google Shape;28;p5"/>
          <p:cNvSpPr txBox="1">
            <a:spLocks noGrp="1"/>
          </p:cNvSpPr>
          <p:nvPr>
            <p:ph type="body" idx="1"/>
          </p:nvPr>
        </p:nvSpPr>
        <p:spPr>
          <a:xfrm>
            <a:off x="471900" y="1919075"/>
            <a:ext cx="3999900" cy="2710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9" name="Google Shape;29;p5"/>
          <p:cNvSpPr txBox="1">
            <a:spLocks noGrp="1"/>
          </p:cNvSpPr>
          <p:nvPr>
            <p:ph type="body" idx="2"/>
          </p:nvPr>
        </p:nvSpPr>
        <p:spPr>
          <a:xfrm>
            <a:off x="4694250" y="1919075"/>
            <a:ext cx="3999900" cy="2710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0" name="Google Shape;30;p5"/>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p:nvPr/>
        </p:nvSpPr>
        <p:spPr>
          <a:xfrm rot="10800000" flipH="1">
            <a:off x="0" y="656400"/>
            <a:ext cx="9144000" cy="448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5" name="Google Shape;35;p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txBox="1"/>
          <p:nvPr/>
        </p:nvSpPr>
        <p:spPr>
          <a:xfrm rot="10800000" flipH="1">
            <a:off x="3276600" y="25"/>
            <a:ext cx="58674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7"/>
          <p:cNvSpPr txBox="1">
            <a:spLocks noGrp="1"/>
          </p:cNvSpPr>
          <p:nvPr>
            <p:ph type="title"/>
          </p:nvPr>
        </p:nvSpPr>
        <p:spPr>
          <a:xfrm>
            <a:off x="226078" y="357800"/>
            <a:ext cx="2808000" cy="953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226075" y="1465800"/>
            <a:ext cx="2808000" cy="31635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lt1"/>
              </a:buClr>
              <a:buSzPts val="1200"/>
              <a:buChar char="●"/>
              <a:defRPr sz="1200">
                <a:solidFill>
                  <a:schemeClr val="lt1"/>
                </a:solidFill>
              </a:defRPr>
            </a:lvl1pPr>
            <a:lvl2pPr marL="914400" lvl="1" indent="-304800" rtl="0">
              <a:spcBef>
                <a:spcPts val="1600"/>
              </a:spcBef>
              <a:spcAft>
                <a:spcPts val="0"/>
              </a:spcAft>
              <a:buClr>
                <a:schemeClr val="lt1"/>
              </a:buClr>
              <a:buSzPts val="1200"/>
              <a:buChar char="○"/>
              <a:defRPr sz="1200">
                <a:solidFill>
                  <a:schemeClr val="lt1"/>
                </a:solidFill>
              </a:defRPr>
            </a:lvl2pPr>
            <a:lvl3pPr marL="1371600" lvl="2" indent="-304800" rtl="0">
              <a:spcBef>
                <a:spcPts val="1600"/>
              </a:spcBef>
              <a:spcAft>
                <a:spcPts val="0"/>
              </a:spcAft>
              <a:buClr>
                <a:schemeClr val="lt1"/>
              </a:buClr>
              <a:buSzPts val="1200"/>
              <a:buChar char="■"/>
              <a:defRPr sz="1200">
                <a:solidFill>
                  <a:schemeClr val="lt1"/>
                </a:solidFill>
              </a:defRPr>
            </a:lvl3pPr>
            <a:lvl4pPr marL="1828800" lvl="3" indent="-304800" rtl="0">
              <a:spcBef>
                <a:spcPts val="1600"/>
              </a:spcBef>
              <a:spcAft>
                <a:spcPts val="0"/>
              </a:spcAft>
              <a:buClr>
                <a:schemeClr val="lt1"/>
              </a:buClr>
              <a:buSzPts val="1200"/>
              <a:buChar char="●"/>
              <a:defRPr sz="1200">
                <a:solidFill>
                  <a:schemeClr val="lt1"/>
                </a:solidFill>
              </a:defRPr>
            </a:lvl4pPr>
            <a:lvl5pPr marL="2286000" lvl="4" indent="-304800" rtl="0">
              <a:spcBef>
                <a:spcPts val="1600"/>
              </a:spcBef>
              <a:spcAft>
                <a:spcPts val="0"/>
              </a:spcAft>
              <a:buClr>
                <a:schemeClr val="lt1"/>
              </a:buClr>
              <a:buSzPts val="1200"/>
              <a:buChar char="○"/>
              <a:defRPr sz="1200">
                <a:solidFill>
                  <a:schemeClr val="lt1"/>
                </a:solidFill>
              </a:defRPr>
            </a:lvl5pPr>
            <a:lvl6pPr marL="2743200" lvl="5" indent="-304800" rtl="0">
              <a:spcBef>
                <a:spcPts val="1600"/>
              </a:spcBef>
              <a:spcAft>
                <a:spcPts val="0"/>
              </a:spcAft>
              <a:buClr>
                <a:schemeClr val="lt1"/>
              </a:buClr>
              <a:buSzPts val="1200"/>
              <a:buChar char="■"/>
              <a:defRPr sz="1200">
                <a:solidFill>
                  <a:schemeClr val="lt1"/>
                </a:solidFill>
              </a:defRPr>
            </a:lvl6pPr>
            <a:lvl7pPr marL="3200400" lvl="6" indent="-304800" rtl="0">
              <a:spcBef>
                <a:spcPts val="1600"/>
              </a:spcBef>
              <a:spcAft>
                <a:spcPts val="0"/>
              </a:spcAft>
              <a:buClr>
                <a:schemeClr val="lt1"/>
              </a:buClr>
              <a:buSzPts val="1200"/>
              <a:buChar char="●"/>
              <a:defRPr sz="1200">
                <a:solidFill>
                  <a:schemeClr val="lt1"/>
                </a:solidFill>
              </a:defRPr>
            </a:lvl7pPr>
            <a:lvl8pPr marL="3657600" lvl="7" indent="-304800" rtl="0">
              <a:spcBef>
                <a:spcPts val="1600"/>
              </a:spcBef>
              <a:spcAft>
                <a:spcPts val="0"/>
              </a:spcAft>
              <a:buClr>
                <a:schemeClr val="lt1"/>
              </a:buClr>
              <a:buSzPts val="1200"/>
              <a:buChar char="○"/>
              <a:defRPr sz="1200">
                <a:solidFill>
                  <a:schemeClr val="lt1"/>
                </a:solidFill>
              </a:defRPr>
            </a:lvl8pPr>
            <a:lvl9pPr marL="4114800" lvl="8" indent="-304800" rtl="0">
              <a:spcBef>
                <a:spcPts val="1600"/>
              </a:spcBef>
              <a:spcAft>
                <a:spcPts val="1600"/>
              </a:spcAft>
              <a:buClr>
                <a:schemeClr val="lt1"/>
              </a:buClr>
              <a:buSzPts val="1200"/>
              <a:buChar char="■"/>
              <a:defRPr sz="1200">
                <a:solidFill>
                  <a:schemeClr val="lt1"/>
                </a:solidFill>
              </a:defRPr>
            </a:lvl9pPr>
          </a:lstStyle>
          <a:p>
            <a:endParaRPr/>
          </a:p>
        </p:txBody>
      </p:sp>
      <p:sp>
        <p:nvSpPr>
          <p:cNvPr id="41" name="Google Shape;41;p7"/>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488250"/>
            <a:ext cx="62271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
        <p:nvSpPr>
          <p:cNvPr id="44" name="Google Shape;44;p8"/>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4200"/>
              <a:buNone/>
              <a:defRPr sz="42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49" name="Google Shape;49;p9"/>
          <p:cNvSpPr txBox="1">
            <a:spLocks noGrp="1"/>
          </p:cNvSpPr>
          <p:nvPr>
            <p:ph type="subTitle" idx="1"/>
          </p:nvPr>
        </p:nvSpPr>
        <p:spPr>
          <a:xfrm>
            <a:off x="265500" y="2779467"/>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p:nvPr/>
        </p:nvSpPr>
        <p:spPr>
          <a:xfrm rot="10800000" flipH="1">
            <a:off x="0" y="0"/>
            <a:ext cx="9144000" cy="4695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0"/>
          <p:cNvSpPr/>
          <p:nvPr/>
        </p:nvSpPr>
        <p:spPr>
          <a:xfrm rot="10800000" flipH="1">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0"/>
          <p:cNvSpPr txBox="1">
            <a:spLocks noGrp="1"/>
          </p:cNvSpPr>
          <p:nvPr>
            <p:ph type="body" idx="1"/>
          </p:nvPr>
        </p:nvSpPr>
        <p:spPr>
          <a:xfrm>
            <a:off x="57150" y="4696825"/>
            <a:ext cx="8382000" cy="4467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Clr>
                <a:schemeClr val="lt1"/>
              </a:buClr>
              <a:buSzPts val="1200"/>
              <a:buNone/>
              <a:defRPr sz="1200">
                <a:solidFill>
                  <a:schemeClr val="lt1"/>
                </a:solidFill>
              </a:defRPr>
            </a:lvl1pPr>
          </a:lstStyle>
          <a:p>
            <a:endParaRPr/>
          </a:p>
        </p:txBody>
      </p:sp>
      <p:sp>
        <p:nvSpPr>
          <p:cNvPr id="56" name="Google Shape;56;p10"/>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terial">
    <p:bg>
      <p:bgPr>
        <a:solidFill>
          <a:srgbClr val="00000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471900" y="1919075"/>
            <a:ext cx="8222100" cy="2710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marL="914400" lvl="1"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marL="1371600" lvl="2"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marL="1828800" lvl="3"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marL="2286000" lvl="4"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marL="2743200" lvl="5"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marL="3200400" lvl="6"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marL="3657600" lvl="7"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marL="4114800" lvl="8" indent="-317500" rtl="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lt2"/>
                </a:solidFill>
                <a:latin typeface="Roboto"/>
                <a:ea typeface="Roboto"/>
                <a:cs typeface="Roboto"/>
                <a:sym typeface="Roboto"/>
              </a:defRPr>
            </a:lvl1pPr>
            <a:lvl2pPr lvl="1" algn="r" rtl="0">
              <a:buNone/>
              <a:defRPr sz="1000">
                <a:solidFill>
                  <a:schemeClr val="lt2"/>
                </a:solidFill>
                <a:latin typeface="Roboto"/>
                <a:ea typeface="Roboto"/>
                <a:cs typeface="Roboto"/>
                <a:sym typeface="Roboto"/>
              </a:defRPr>
            </a:lvl2pPr>
            <a:lvl3pPr lvl="2" algn="r" rtl="0">
              <a:buNone/>
              <a:defRPr sz="1000">
                <a:solidFill>
                  <a:schemeClr val="lt2"/>
                </a:solidFill>
                <a:latin typeface="Roboto"/>
                <a:ea typeface="Roboto"/>
                <a:cs typeface="Roboto"/>
                <a:sym typeface="Roboto"/>
              </a:defRPr>
            </a:lvl3pPr>
            <a:lvl4pPr lvl="3" algn="r" rtl="0">
              <a:buNone/>
              <a:defRPr sz="1000">
                <a:solidFill>
                  <a:schemeClr val="lt2"/>
                </a:solidFill>
                <a:latin typeface="Roboto"/>
                <a:ea typeface="Roboto"/>
                <a:cs typeface="Roboto"/>
                <a:sym typeface="Roboto"/>
              </a:defRPr>
            </a:lvl4pPr>
            <a:lvl5pPr lvl="4" algn="r" rtl="0">
              <a:buNone/>
              <a:defRPr sz="1000">
                <a:solidFill>
                  <a:schemeClr val="lt2"/>
                </a:solidFill>
                <a:latin typeface="Roboto"/>
                <a:ea typeface="Roboto"/>
                <a:cs typeface="Roboto"/>
                <a:sym typeface="Roboto"/>
              </a:defRPr>
            </a:lvl5pPr>
            <a:lvl6pPr lvl="5" algn="r" rtl="0">
              <a:buNone/>
              <a:defRPr sz="1000">
                <a:solidFill>
                  <a:schemeClr val="lt2"/>
                </a:solidFill>
                <a:latin typeface="Roboto"/>
                <a:ea typeface="Roboto"/>
                <a:cs typeface="Roboto"/>
                <a:sym typeface="Roboto"/>
              </a:defRPr>
            </a:lvl6pPr>
            <a:lvl7pPr lvl="6" algn="r" rtl="0">
              <a:buNone/>
              <a:defRPr sz="1000">
                <a:solidFill>
                  <a:schemeClr val="lt2"/>
                </a:solidFill>
                <a:latin typeface="Roboto"/>
                <a:ea typeface="Roboto"/>
                <a:cs typeface="Roboto"/>
                <a:sym typeface="Roboto"/>
              </a:defRPr>
            </a:lvl7pPr>
            <a:lvl8pPr lvl="7" algn="r" rtl="0">
              <a:buNone/>
              <a:defRPr sz="1000">
                <a:solidFill>
                  <a:schemeClr val="lt2"/>
                </a:solidFill>
                <a:latin typeface="Roboto"/>
                <a:ea typeface="Roboto"/>
                <a:cs typeface="Roboto"/>
                <a:sym typeface="Roboto"/>
              </a:defRPr>
            </a:lvl8pPr>
            <a:lvl9pPr lvl="8" algn="r" rtl="0">
              <a:buNone/>
              <a:defRPr sz="1000">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stevekirsch.substack.com/p/mainstream-media-claims-my-statements"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hyperlink" Target="https://stevekirsch.substack.com/p/naomi-wolf-easily-verified-my-truth" TargetMode="External"/><Relationship Id="rId4" Type="http://schemas.openxmlformats.org/officeDocument/2006/relationships/hyperlink" Target="https://stevekirsch.substack.com/p/here-is-the-data-behind-all-the-claims"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naomiwolf.substack.com/p/american-massacre-is-steve-kirsch"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hyperlink" Target="https://www.skirsch.com/covid/PollfishJul2.pdf"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hyperlink" Target="https://www.skirsch.com/covid/PollfishJul2.pdf"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hyperlink" Target="https://expose-news.com/2022/10/12/government-publishes-horrifying-figures-on-covid-vaccine-deaths/?cmid=ca880117-4714-4208-ada1-19015d091b3e"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hyperlink" Target="https://stevekirsch.substack.com/p/a-new-report-prepared-for-liberal"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hyperlink" Target="https://www.scivisionpub.com/pdfs/us-covid19-vaccines-proven-to-cause-more-harm-than-good-based-on-pivotal-clinical-trial-data-analyzed-using-the-proper-scientific--1811.pdf"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https://www.nejm.org/doi/full/10.1056/NEJMoa2110345"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stevekirsch.substack.com/p/scientists-from-harvard-and-johns"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stevekirsch.substack.com/p/unassailable-proof-of-incompetence"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hyperlink" Target="https://stevekirsch.substack.com/p/exclusive-proof-that-the-top-israeli"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hyperlink" Target="https://stevekirsch.substack.com/p/fda-tells-the-vaccine-injured-thanks" TargetMode="External"/><Relationship Id="rId3" Type="http://schemas.openxmlformats.org/officeDocument/2006/relationships/hyperlink" Target="https://stevekirsch.substack.com/p/the-head-of-the-cdcs-outside-committee" TargetMode="External"/><Relationship Id="rId7" Type="http://schemas.openxmlformats.org/officeDocument/2006/relationships/hyperlink" Target="https://www.nejm.org/doi/full/10.1056/NEJMoa2110345"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hyperlink" Target="https://stevekirsch.substack.com/p/help-us-spread-the-word-about-maddie" TargetMode="External"/><Relationship Id="rId5" Type="http://schemas.openxmlformats.org/officeDocument/2006/relationships/hyperlink" Target="https://stevekirsch.substack.com/p/thailand-study-of-young-adults-post" TargetMode="External"/><Relationship Id="rId4" Type="http://schemas.openxmlformats.org/officeDocument/2006/relationships/hyperlink" Target="https://stevekirsch.substack.com/p/in-defense-of-my-friend-dr-joseph"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stevekirsch.substack.com/p/my-interviews-with-ryan-cole-deb"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hyperlink" Target="https://jackanapes.substack.com/p/new-foia-release-shows-cdc-lied-about"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hyperlink" Target="https://www.fda.gov/media/144245/download"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hyperlink" Target="https://openvaers.com/"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hyperlink" Target="https://openvaers.com/covid-data"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hyperlink" Target="https://openvaers.com/covid-data/mortality"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www.skirsch.com/covid/Deaths.pdf"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stevekirsch.substack.com/p/top-doctor-who-once-promoted-covid"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hyperlink" Target="https://www.skirsch.com/covid/Deaths.pdf"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hyperlink" Target="https://www.sciencedirect.com/science/article/pii/S0264410X20312548?via%3Dihub"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en.wikipedia.org/wiki/Gardasil"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jamanetwork.com/journals/jama/fullarticle/2777417"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hyperlink" Target="https://www.sciencedirect.com/science/article/pii/S0264410X20312548?via%3Dihub" TargetMode="External"/><Relationship Id="rId4" Type="http://schemas.openxmlformats.org/officeDocument/2006/relationships/hyperlink" Target="https://www.skirsch.com/covid/Deaths.pdf"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dailysceptic.org/2022/06/27/serious-heart-inflammation-44-times-higher-after-covid-vaccination-nature-study-finds/" TargetMode="External"/><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hyperlink" Target="https://www.christianitydaily.com/articles/13605/20211014/leading-doctors-sue-fda-to-obtain-data-it-used-to-license-the-pfizer-vaccine.htm" TargetMode="External"/><Relationship Id="rId7"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hyperlink" Target="https://jessicar.substack.com/p/a-report-on-myocarditis-adverse-events" TargetMode="External"/><Relationship Id="rId5" Type="http://schemas.openxmlformats.org/officeDocument/2006/relationships/hyperlink" Target="https://www.sciencedirect.com/science/journal/01462806" TargetMode="External"/><Relationship Id="rId4" Type="http://schemas.openxmlformats.org/officeDocument/2006/relationships/hyperlink" Target="https://www.sciencedirect.com/science/article/pii/S0146280621002267?via%3Dihub"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rumble.com/vnqldq-tfnt11-the-fdas-big-mistake.html" TargetMode="External"/><Relationship Id="rId7"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hyperlink" Target="https://www.nature.com/articles/d41586-021-01897-w" TargetMode="External"/><Relationship Id="rId5" Type="http://schemas.openxmlformats.org/officeDocument/2006/relationships/hyperlink" Target="https://www.cdc.gov/vaccines/acip/meetings/downloads/slides-2021-08-30/03-COVID-Su-508.pdf" TargetMode="External"/><Relationship Id="rId4" Type="http://schemas.openxmlformats.org/officeDocument/2006/relationships/hyperlink" Target="https://www.skirsch.com/covid/Deaths.pdf"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stevekirsch.substack.com/p/the-vaers-x-factor-analysis"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hyperlink" Target="https://stevekirsch.substack.com/p/the-vaers-x-factor-analysis"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www.skirsch.com/covid/Deaths.pdf" TargetMode="External"/><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hyperlink" Target="https://stevekirsch.substack.com/p/we-will-kill-117-kids-to-save-one" TargetMode="External"/><Relationship Id="rId4" Type="http://schemas.openxmlformats.org/officeDocument/2006/relationships/hyperlink" Target="https://stevekirsch.substack.com/p/the-cdc-says-severe-reactions-to"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stevekirsch.substack.com/p/the-vaers-x-factor-analysis" TargetMode="External"/><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hyperlink" Target="https://stevekirsch.substack.com/p/according-to-dr-paul-offit-we-should" TargetMode="External"/><Relationship Id="rId4" Type="http://schemas.openxmlformats.org/officeDocument/2006/relationships/hyperlink" Target="https://stevekirsch.substack.com/p/why-cant-anyone-explain-how-these"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stevekirsch.substack.com/p/this-one-graph-tells-you-everything" TargetMode="External"/><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3" Type="http://schemas.openxmlformats.org/officeDocument/2006/relationships/hyperlink" Target="https://stevekirsch.substack.com/p/this-one-graph-tells-you-everything" TargetMode="External"/><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s://stevekirsch.substack.com/p/in-defense-of-my-friend-dr-joseph" TargetMode="External"/><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hyperlink" Target="https://floridahealthcovid19.gov/wp-content/uploads/2022/10/20221007-guidance-mrna-covid19-vaccines-analysis.pdf" TargetMode="External"/><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3" Type="http://schemas.openxmlformats.org/officeDocument/2006/relationships/hyperlink" Target="https://rumble.com/v1ftyxj-if-you-are-killed-by-the-vaccine-heres-how-the-hospital-treats-the-case.html" TargetMode="External"/><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s://gab.com/stkirsch/posts/108800535198408342" TargetMode="External"/><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3" Type="http://schemas.openxmlformats.org/officeDocument/2006/relationships/hyperlink" Target="https://stevekirsch.substack.com/p/wayne-roots-story-is-nearly-impossible" TargetMode="External"/><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s://stevekirsch.substack.com/p/you-are-25x-more-likely-to-be-injured" TargetMode="External"/><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hyperlink" Target="https://airtable.com/shreRbKPx1DmwEVQr"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s://www.amazon.com/Overcoming-COVID-Darkness-Successfully-Patients-ebook/dp/B09RPSXMQD/ref=sr_1_1" TargetMode="External"/><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s://stevekirsch.substack.com/p/vaccine-adverse-reaction-articles" TargetMode="Externa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54.xml.rels><?xml version="1.0" encoding="UTF-8" standalone="yes"?>
<Relationships xmlns="http://schemas.openxmlformats.org/package/2006/relationships"><Relationship Id="rId3" Type="http://schemas.openxmlformats.org/officeDocument/2006/relationships/hyperlink" Target="https://stevekirsch.substack.com/p/the-evidence" TargetMode="Externa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hyperlink" Target="https://stevekirsch.substack.com/p/you-are-25x-more-likely-to-be-injured" TargetMode="External"/><Relationship Id="rId3" Type="http://schemas.openxmlformats.org/officeDocument/2006/relationships/hyperlink" Target="https://www.icandecide.org/v-safe/" TargetMode="External"/><Relationship Id="rId7" Type="http://schemas.openxmlformats.org/officeDocument/2006/relationships/hyperlink" Target="https://stevekirsch.substack.com/p/jackpot-over-500000-killed-by-the"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s://stevekirsch.substack.com/p/latest-survey-shows-the-covid-vaccines" TargetMode="External"/><Relationship Id="rId5" Type="http://schemas.openxmlformats.org/officeDocument/2006/relationships/hyperlink" Target="https://stevekirsch.substack.com/p/how-to-verify-for-yourself-that-over" TargetMode="External"/><Relationship Id="rId4" Type="http://schemas.openxmlformats.org/officeDocument/2006/relationships/hyperlink" Target="https://boriquagato.substack.com/p/do-vaccine-rollouts-correlate-to" TargetMode="External"/><Relationship Id="rId9" Type="http://schemas.openxmlformats.org/officeDocument/2006/relationships/hyperlink" Target="https://www.nejm.org/doi/full/10.1056/NEJMoa2110345"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skirsch.com/covid/VCage.pdf"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hyperlink" Target="https://stevekirsch.substack.com/p/uk-government-data-shows-nobody-should?s=w"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3"/>
          <p:cNvSpPr txBox="1">
            <a:spLocks noGrp="1"/>
          </p:cNvSpPr>
          <p:nvPr>
            <p:ph type="title"/>
          </p:nvPr>
        </p:nvSpPr>
        <p:spPr>
          <a:xfrm>
            <a:off x="514475" y="4295200"/>
            <a:ext cx="8019000" cy="587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400" b="1">
                <a:solidFill>
                  <a:srgbClr val="CCCCCC"/>
                </a:solidFill>
              </a:rPr>
              <a:t>Steve Kirsch</a:t>
            </a:r>
            <a:br>
              <a:rPr lang="en" sz="1400">
                <a:solidFill>
                  <a:srgbClr val="CCCCCC"/>
                </a:solidFill>
              </a:rPr>
            </a:br>
            <a:r>
              <a:rPr lang="en" sz="1400">
                <a:solidFill>
                  <a:srgbClr val="CCCCCC"/>
                </a:solidFill>
              </a:rPr>
              <a:t>Founder</a:t>
            </a:r>
            <a:endParaRPr sz="1400">
              <a:solidFill>
                <a:srgbClr val="CCCCCC"/>
              </a:solidFill>
            </a:endParaRPr>
          </a:p>
          <a:p>
            <a:pPr marL="0" lvl="0" indent="0" algn="l" rtl="0">
              <a:spcBef>
                <a:spcPts val="0"/>
              </a:spcBef>
              <a:spcAft>
                <a:spcPts val="0"/>
              </a:spcAft>
              <a:buNone/>
            </a:pPr>
            <a:r>
              <a:rPr lang="en" sz="1400">
                <a:solidFill>
                  <a:srgbClr val="CCCCCC"/>
                </a:solidFill>
              </a:rPr>
              <a:t>Vaccine Safety Research Foundation</a:t>
            </a:r>
            <a:r>
              <a:rPr lang="en" sz="1800">
                <a:solidFill>
                  <a:srgbClr val="CCCCCC"/>
                </a:solidFill>
              </a:rPr>
              <a:t>							October 15, 2022</a:t>
            </a:r>
            <a:endParaRPr sz="1800">
              <a:solidFill>
                <a:srgbClr val="CCCCCC"/>
              </a:solidFill>
            </a:endParaRPr>
          </a:p>
          <a:p>
            <a:pPr marL="0" lvl="0" indent="0" algn="l" rtl="0">
              <a:spcBef>
                <a:spcPts val="0"/>
              </a:spcBef>
              <a:spcAft>
                <a:spcPts val="0"/>
              </a:spcAft>
              <a:buNone/>
            </a:pPr>
            <a:endParaRPr sz="1800">
              <a:solidFill>
                <a:srgbClr val="FFFFFF"/>
              </a:solidFill>
            </a:endParaRPr>
          </a:p>
          <a:p>
            <a:pPr marL="0" lvl="0" indent="0" algn="l" rtl="0">
              <a:spcBef>
                <a:spcPts val="0"/>
              </a:spcBef>
              <a:spcAft>
                <a:spcPts val="0"/>
              </a:spcAft>
              <a:buNone/>
            </a:pPr>
            <a:endParaRPr sz="1200">
              <a:solidFill>
                <a:srgbClr val="FFFFFF"/>
              </a:solidFill>
            </a:endParaRPr>
          </a:p>
        </p:txBody>
      </p:sp>
      <p:sp>
        <p:nvSpPr>
          <p:cNvPr id="68" name="Google Shape;68;p13"/>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a:t>
            </a:fld>
            <a:endParaRPr/>
          </a:p>
        </p:txBody>
      </p:sp>
      <p:sp>
        <p:nvSpPr>
          <p:cNvPr id="69" name="Google Shape;69;p13"/>
          <p:cNvSpPr txBox="1"/>
          <p:nvPr/>
        </p:nvSpPr>
        <p:spPr>
          <a:xfrm>
            <a:off x="758700" y="1795175"/>
            <a:ext cx="7626600" cy="846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300" b="1">
                <a:solidFill>
                  <a:srgbClr val="CCCCCC"/>
                </a:solidFill>
                <a:latin typeface="Roboto"/>
                <a:ea typeface="Roboto"/>
                <a:cs typeface="Roboto"/>
                <a:sym typeface="Roboto"/>
              </a:rPr>
              <a:t>What the data tells us</a:t>
            </a:r>
            <a:endParaRPr sz="4300" b="1">
              <a:solidFill>
                <a:srgbClr val="CCCCCC"/>
              </a:solidFill>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sp>
        <p:nvSpPr>
          <p:cNvPr id="132" name="Google Shape;132;p22"/>
          <p:cNvSpPr txBox="1"/>
          <p:nvPr/>
        </p:nvSpPr>
        <p:spPr>
          <a:xfrm>
            <a:off x="252025" y="477525"/>
            <a:ext cx="7231800" cy="4340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rgbClr val="CCCCCC"/>
                </a:solidFill>
                <a:latin typeface="Roboto"/>
                <a:ea typeface="Roboto"/>
                <a:cs typeface="Roboto"/>
                <a:sym typeface="Roboto"/>
              </a:rPr>
              <a:t>I made </a:t>
            </a:r>
            <a:r>
              <a:rPr lang="en" sz="2400" u="sng">
                <a:solidFill>
                  <a:schemeClr val="hlink"/>
                </a:solidFill>
                <a:latin typeface="Roboto"/>
                <a:ea typeface="Roboto"/>
                <a:cs typeface="Roboto"/>
                <a:sym typeface="Roboto"/>
                <a:hlinkClick r:id="rId3"/>
              </a:rPr>
              <a:t>the following claims on Fox News</a:t>
            </a:r>
            <a:r>
              <a:rPr lang="en" sz="2400">
                <a:solidFill>
                  <a:srgbClr val="CCCCCC"/>
                </a:solidFill>
                <a:latin typeface="Roboto"/>
                <a:ea typeface="Roboto"/>
                <a:cs typeface="Roboto"/>
                <a:sym typeface="Roboto"/>
              </a:rPr>
              <a:t> on Aug 10, 2022:</a:t>
            </a:r>
            <a:br>
              <a:rPr lang="en" sz="2400">
                <a:solidFill>
                  <a:srgbClr val="CCCCCC"/>
                </a:solidFill>
                <a:latin typeface="Roboto"/>
                <a:ea typeface="Roboto"/>
                <a:cs typeface="Roboto"/>
                <a:sym typeface="Roboto"/>
              </a:rPr>
            </a:br>
            <a:br>
              <a:rPr lang="en" sz="2400">
                <a:solidFill>
                  <a:srgbClr val="CCCCCC"/>
                </a:solidFill>
                <a:latin typeface="Roboto"/>
                <a:ea typeface="Roboto"/>
                <a:cs typeface="Roboto"/>
                <a:sym typeface="Roboto"/>
              </a:rPr>
            </a:br>
            <a:r>
              <a:rPr lang="en" sz="2400" b="1">
                <a:solidFill>
                  <a:schemeClr val="lt1"/>
                </a:solidFill>
                <a:latin typeface="Roboto"/>
                <a:ea typeface="Roboto"/>
                <a:cs typeface="Roboto"/>
                <a:sym typeface="Roboto"/>
              </a:rPr>
              <a:t>Hundreds of thousands killed</a:t>
            </a:r>
            <a:endParaRPr sz="2400" b="1">
              <a:solidFill>
                <a:schemeClr val="lt1"/>
              </a:solidFill>
              <a:latin typeface="Roboto"/>
              <a:ea typeface="Roboto"/>
              <a:cs typeface="Roboto"/>
              <a:sym typeface="Roboto"/>
            </a:endParaRPr>
          </a:p>
          <a:p>
            <a:pPr marL="457200" lvl="0" indent="0" algn="l" rtl="0">
              <a:spcBef>
                <a:spcPts val="0"/>
              </a:spcBef>
              <a:spcAft>
                <a:spcPts val="0"/>
              </a:spcAft>
              <a:buNone/>
            </a:pPr>
            <a:endParaRPr sz="2400" b="1">
              <a:solidFill>
                <a:schemeClr val="lt1"/>
              </a:solidFill>
              <a:latin typeface="Roboto"/>
              <a:ea typeface="Roboto"/>
              <a:cs typeface="Roboto"/>
              <a:sym typeface="Roboto"/>
            </a:endParaRPr>
          </a:p>
          <a:p>
            <a:pPr marL="0" lvl="0" indent="0" algn="l" rtl="0">
              <a:spcBef>
                <a:spcPts val="0"/>
              </a:spcBef>
              <a:spcAft>
                <a:spcPts val="0"/>
              </a:spcAft>
              <a:buNone/>
            </a:pPr>
            <a:r>
              <a:rPr lang="en" sz="2400" b="1">
                <a:solidFill>
                  <a:schemeClr val="lt1"/>
                </a:solidFill>
                <a:latin typeface="Roboto"/>
                <a:ea typeface="Roboto"/>
                <a:cs typeface="Roboto"/>
                <a:sym typeface="Roboto"/>
              </a:rPr>
              <a:t>Millions vax injured</a:t>
            </a:r>
            <a:endParaRPr sz="2400" b="1">
              <a:solidFill>
                <a:schemeClr val="lt1"/>
              </a:solidFill>
              <a:latin typeface="Roboto"/>
              <a:ea typeface="Roboto"/>
              <a:cs typeface="Roboto"/>
              <a:sym typeface="Roboto"/>
            </a:endParaRPr>
          </a:p>
          <a:p>
            <a:pPr marL="457200" lvl="0" indent="0" algn="l" rtl="0">
              <a:spcBef>
                <a:spcPts val="0"/>
              </a:spcBef>
              <a:spcAft>
                <a:spcPts val="0"/>
              </a:spcAft>
              <a:buNone/>
            </a:pPr>
            <a:endParaRPr sz="2400" b="1">
              <a:solidFill>
                <a:schemeClr val="lt1"/>
              </a:solidFill>
              <a:latin typeface="Roboto"/>
              <a:ea typeface="Roboto"/>
              <a:cs typeface="Roboto"/>
              <a:sym typeface="Roboto"/>
            </a:endParaRPr>
          </a:p>
          <a:p>
            <a:pPr marL="0" lvl="0" indent="0" algn="l" rtl="0">
              <a:spcBef>
                <a:spcPts val="0"/>
              </a:spcBef>
              <a:spcAft>
                <a:spcPts val="0"/>
              </a:spcAft>
              <a:buNone/>
            </a:pPr>
            <a:r>
              <a:rPr lang="en" sz="2400" b="1">
                <a:solidFill>
                  <a:schemeClr val="lt1"/>
                </a:solidFill>
                <a:latin typeface="Roboto"/>
                <a:ea typeface="Roboto"/>
                <a:cs typeface="Roboto"/>
                <a:sym typeface="Roboto"/>
              </a:rPr>
              <a:t>Most dangerous vax of all time</a:t>
            </a:r>
            <a:endParaRPr sz="2400" b="1">
              <a:solidFill>
                <a:schemeClr val="lt1"/>
              </a:solidFill>
              <a:latin typeface="Roboto"/>
              <a:ea typeface="Roboto"/>
              <a:cs typeface="Roboto"/>
              <a:sym typeface="Roboto"/>
            </a:endParaRPr>
          </a:p>
          <a:p>
            <a:pPr marL="0" lvl="0" indent="0" algn="l" rtl="0">
              <a:spcBef>
                <a:spcPts val="0"/>
              </a:spcBef>
              <a:spcAft>
                <a:spcPts val="0"/>
              </a:spcAft>
              <a:buNone/>
            </a:pPr>
            <a:endParaRPr sz="2400" b="1">
              <a:solidFill>
                <a:schemeClr val="lt1"/>
              </a:solidFill>
              <a:latin typeface="Roboto"/>
              <a:ea typeface="Roboto"/>
              <a:cs typeface="Roboto"/>
              <a:sym typeface="Roboto"/>
            </a:endParaRPr>
          </a:p>
          <a:p>
            <a:pPr marL="0" lvl="0" indent="0" algn="l" rtl="0">
              <a:spcBef>
                <a:spcPts val="0"/>
              </a:spcBef>
              <a:spcAft>
                <a:spcPts val="0"/>
              </a:spcAft>
              <a:buNone/>
            </a:pPr>
            <a:r>
              <a:rPr lang="en" sz="1800">
                <a:solidFill>
                  <a:schemeClr val="lt1"/>
                </a:solidFill>
                <a:latin typeface="Roboto"/>
                <a:ea typeface="Roboto"/>
                <a:cs typeface="Roboto"/>
                <a:sym typeface="Roboto"/>
              </a:rPr>
              <a:t>Fox said that they couldn’t verify my statements, and never asked for the data! I </a:t>
            </a:r>
            <a:r>
              <a:rPr lang="en" sz="1800" u="sng">
                <a:solidFill>
                  <a:schemeClr val="hlink"/>
                </a:solidFill>
                <a:latin typeface="Roboto"/>
                <a:ea typeface="Roboto"/>
                <a:cs typeface="Roboto"/>
                <a:sym typeface="Roboto"/>
                <a:hlinkClick r:id="rId4"/>
              </a:rPr>
              <a:t>posted data supporting my statements</a:t>
            </a:r>
            <a:r>
              <a:rPr lang="en" sz="1800">
                <a:solidFill>
                  <a:schemeClr val="lt1"/>
                </a:solidFill>
                <a:latin typeface="Roboto"/>
                <a:ea typeface="Roboto"/>
                <a:cs typeface="Roboto"/>
                <a:sym typeface="Roboto"/>
              </a:rPr>
              <a:t>. My </a:t>
            </a:r>
            <a:r>
              <a:rPr lang="en" sz="1800" u="sng">
                <a:solidFill>
                  <a:schemeClr val="accent5"/>
                </a:solidFill>
                <a:latin typeface="Roboto"/>
                <a:ea typeface="Roboto"/>
                <a:cs typeface="Roboto"/>
                <a:sym typeface="Roboto"/>
                <a:hlinkClick r:id="rId5">
                  <a:extLst>
                    <a:ext uri="{A12FA001-AC4F-418D-AE19-62706E023703}">
                      <ahyp:hlinkClr xmlns:ahyp="http://schemas.microsoft.com/office/drawing/2018/hyperlinkcolor" val="tx"/>
                    </a:ext>
                  </a:extLst>
                </a:hlinkClick>
              </a:rPr>
              <a:t>key statements were later independently verified</a:t>
            </a:r>
            <a:r>
              <a:rPr lang="en" sz="1800">
                <a:solidFill>
                  <a:schemeClr val="lt1"/>
                </a:solidFill>
                <a:latin typeface="Roboto"/>
                <a:ea typeface="Roboto"/>
                <a:cs typeface="Roboto"/>
                <a:sym typeface="Roboto"/>
              </a:rPr>
              <a:t>.</a:t>
            </a:r>
            <a:endParaRPr sz="1800">
              <a:solidFill>
                <a:schemeClr val="lt1"/>
              </a:solidFill>
              <a:latin typeface="Roboto"/>
              <a:ea typeface="Roboto"/>
              <a:cs typeface="Roboto"/>
              <a:sym typeface="Roboto"/>
            </a:endParaRPr>
          </a:p>
        </p:txBody>
      </p:sp>
      <p:pic>
        <p:nvPicPr>
          <p:cNvPr id="133" name="Google Shape;133;p22"/>
          <p:cNvPicPr preferRelativeResize="0"/>
          <p:nvPr/>
        </p:nvPicPr>
        <p:blipFill>
          <a:blip r:embed="rId6">
            <a:alphaModFix/>
          </a:blip>
          <a:stretch>
            <a:fillRect/>
          </a:stretch>
        </p:blipFill>
        <p:spPr>
          <a:xfrm>
            <a:off x="4861150" y="1144350"/>
            <a:ext cx="3910500" cy="25338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3"/>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sp>
        <p:nvSpPr>
          <p:cNvPr id="139" name="Google Shape;139;p23"/>
          <p:cNvSpPr txBox="1"/>
          <p:nvPr/>
        </p:nvSpPr>
        <p:spPr>
          <a:xfrm>
            <a:off x="130475" y="512975"/>
            <a:ext cx="2220600" cy="397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chemeClr val="lt1"/>
                </a:solidFill>
                <a:latin typeface="Roboto"/>
                <a:ea typeface="Roboto"/>
                <a:cs typeface="Roboto"/>
                <a:sym typeface="Roboto"/>
              </a:rPr>
              <a:t>Dr. Naomi Wolf independently validated my claims using her own methods</a:t>
            </a:r>
            <a:endParaRPr sz="2400" b="1">
              <a:solidFill>
                <a:schemeClr val="lt1"/>
              </a:solidFill>
              <a:latin typeface="Roboto"/>
              <a:ea typeface="Roboto"/>
              <a:cs typeface="Roboto"/>
              <a:sym typeface="Roboto"/>
            </a:endParaRPr>
          </a:p>
          <a:p>
            <a:pPr marL="0" lvl="0" indent="0" algn="l" rtl="0">
              <a:spcBef>
                <a:spcPts val="0"/>
              </a:spcBef>
              <a:spcAft>
                <a:spcPts val="0"/>
              </a:spcAft>
              <a:buNone/>
            </a:pPr>
            <a:endParaRPr sz="2400" b="1">
              <a:solidFill>
                <a:schemeClr val="lt1"/>
              </a:solidFill>
              <a:latin typeface="Roboto"/>
              <a:ea typeface="Roboto"/>
              <a:cs typeface="Roboto"/>
              <a:sym typeface="Roboto"/>
            </a:endParaRPr>
          </a:p>
          <a:p>
            <a:pPr marL="0" lvl="0" indent="0" algn="l" rtl="0">
              <a:spcBef>
                <a:spcPts val="0"/>
              </a:spcBef>
              <a:spcAft>
                <a:spcPts val="0"/>
              </a:spcAft>
              <a:buNone/>
            </a:pPr>
            <a:r>
              <a:rPr lang="en" sz="1800">
                <a:solidFill>
                  <a:schemeClr val="accent5"/>
                </a:solidFill>
                <a:latin typeface="Roboto"/>
                <a:ea typeface="Roboto"/>
                <a:cs typeface="Roboto"/>
                <a:sym typeface="Roboto"/>
              </a:rPr>
              <a:t>(nobody else wanted to see the data)</a:t>
            </a:r>
            <a:endParaRPr sz="1800">
              <a:solidFill>
                <a:schemeClr val="accent5"/>
              </a:solidFill>
              <a:latin typeface="Roboto"/>
              <a:ea typeface="Roboto"/>
              <a:cs typeface="Roboto"/>
              <a:sym typeface="Roboto"/>
            </a:endParaRPr>
          </a:p>
        </p:txBody>
      </p:sp>
      <p:pic>
        <p:nvPicPr>
          <p:cNvPr id="140" name="Google Shape;140;p23">
            <a:hlinkClick r:id="rId3"/>
          </p:cNvPr>
          <p:cNvPicPr preferRelativeResize="0"/>
          <p:nvPr/>
        </p:nvPicPr>
        <p:blipFill>
          <a:blip r:embed="rId4">
            <a:alphaModFix/>
          </a:blip>
          <a:stretch>
            <a:fillRect/>
          </a:stretch>
        </p:blipFill>
        <p:spPr>
          <a:xfrm>
            <a:off x="2494950" y="512975"/>
            <a:ext cx="6572848" cy="42246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4"/>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sp>
        <p:nvSpPr>
          <p:cNvPr id="146" name="Google Shape;146;p24"/>
          <p:cNvSpPr txBox="1"/>
          <p:nvPr/>
        </p:nvSpPr>
        <p:spPr>
          <a:xfrm>
            <a:off x="409650" y="321150"/>
            <a:ext cx="84201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chemeClr val="lt1"/>
                </a:solidFill>
                <a:latin typeface="Roboto"/>
                <a:ea typeface="Roboto"/>
                <a:cs typeface="Roboto"/>
                <a:sym typeface="Roboto"/>
              </a:rPr>
              <a:t>The elephant in the room</a:t>
            </a:r>
            <a:endParaRPr sz="2400" b="1">
              <a:solidFill>
                <a:schemeClr val="lt1"/>
              </a:solidFill>
              <a:latin typeface="Roboto"/>
              <a:ea typeface="Roboto"/>
              <a:cs typeface="Roboto"/>
              <a:sym typeface="Roboto"/>
            </a:endParaRPr>
          </a:p>
          <a:p>
            <a:pPr marL="0" lvl="0" indent="0" algn="l" rtl="0">
              <a:spcBef>
                <a:spcPts val="0"/>
              </a:spcBef>
              <a:spcAft>
                <a:spcPts val="0"/>
              </a:spcAft>
              <a:buNone/>
            </a:pPr>
            <a:r>
              <a:rPr lang="en" sz="2400">
                <a:solidFill>
                  <a:srgbClr val="CCCCCC"/>
                </a:solidFill>
                <a:latin typeface="Roboto"/>
                <a:ea typeface="Roboto"/>
                <a:cs typeface="Roboto"/>
                <a:sym typeface="Roboto"/>
              </a:rPr>
              <a:t>The vaccines have killed more people than COVID</a:t>
            </a:r>
            <a:endParaRPr sz="2400">
              <a:solidFill>
                <a:srgbClr val="CCCCCC"/>
              </a:solidFill>
              <a:latin typeface="Roboto"/>
              <a:ea typeface="Roboto"/>
              <a:cs typeface="Roboto"/>
              <a:sym typeface="Roboto"/>
            </a:endParaRPr>
          </a:p>
        </p:txBody>
      </p:sp>
      <p:pic>
        <p:nvPicPr>
          <p:cNvPr id="147" name="Google Shape;147;p24">
            <a:hlinkClick r:id="rId3"/>
          </p:cNvPr>
          <p:cNvPicPr preferRelativeResize="0"/>
          <p:nvPr/>
        </p:nvPicPr>
        <p:blipFill>
          <a:blip r:embed="rId4">
            <a:alphaModFix/>
          </a:blip>
          <a:stretch>
            <a:fillRect/>
          </a:stretch>
        </p:blipFill>
        <p:spPr>
          <a:xfrm>
            <a:off x="365725" y="1278600"/>
            <a:ext cx="6668876" cy="1967975"/>
          </a:xfrm>
          <a:prstGeom prst="rect">
            <a:avLst/>
          </a:prstGeom>
          <a:noFill/>
          <a:ln>
            <a:noFill/>
          </a:ln>
        </p:spPr>
      </p:pic>
      <p:pic>
        <p:nvPicPr>
          <p:cNvPr id="148" name="Google Shape;148;p24">
            <a:hlinkClick r:id="rId3"/>
          </p:cNvPr>
          <p:cNvPicPr preferRelativeResize="0"/>
          <p:nvPr/>
        </p:nvPicPr>
        <p:blipFill>
          <a:blip r:embed="rId5">
            <a:alphaModFix/>
          </a:blip>
          <a:stretch>
            <a:fillRect/>
          </a:stretch>
        </p:blipFill>
        <p:spPr>
          <a:xfrm>
            <a:off x="1840650" y="2936125"/>
            <a:ext cx="7047849" cy="2097000"/>
          </a:xfrm>
          <a:prstGeom prst="rect">
            <a:avLst/>
          </a:prstGeom>
          <a:noFill/>
          <a:ln>
            <a:noFill/>
          </a:ln>
        </p:spPr>
      </p:pic>
      <p:sp>
        <p:nvSpPr>
          <p:cNvPr id="149" name="Google Shape;149;p24"/>
          <p:cNvSpPr/>
          <p:nvPr/>
        </p:nvSpPr>
        <p:spPr>
          <a:xfrm>
            <a:off x="4219100" y="2563900"/>
            <a:ext cx="311100" cy="2943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4"/>
          <p:cNvSpPr/>
          <p:nvPr/>
        </p:nvSpPr>
        <p:spPr>
          <a:xfrm>
            <a:off x="5917921" y="4296332"/>
            <a:ext cx="311100" cy="2943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4"/>
          <p:cNvSpPr txBox="1"/>
          <p:nvPr/>
        </p:nvSpPr>
        <p:spPr>
          <a:xfrm>
            <a:off x="7379175" y="439900"/>
            <a:ext cx="1693200" cy="2770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latin typeface="Roboto"/>
                <a:ea typeface="Roboto"/>
                <a:cs typeface="Roboto"/>
                <a:sym typeface="Roboto"/>
                <a:hlinkClick r:id="rId3"/>
              </a:rPr>
              <a:t>501 people survey</a:t>
            </a:r>
            <a:r>
              <a:rPr lang="en">
                <a:solidFill>
                  <a:schemeClr val="lt1"/>
                </a:solidFill>
                <a:latin typeface="Roboto"/>
                <a:ea typeface="Roboto"/>
                <a:cs typeface="Roboto"/>
                <a:sym typeface="Roboto"/>
              </a:rPr>
              <a:t> Jul 2, 2022</a:t>
            </a:r>
            <a:endParaRPr>
              <a:solidFill>
                <a:schemeClr val="lt1"/>
              </a:solidFill>
              <a:latin typeface="Roboto"/>
              <a:ea typeface="Roboto"/>
              <a:cs typeface="Roboto"/>
              <a:sym typeface="Roboto"/>
            </a:endParaRPr>
          </a:p>
          <a:p>
            <a:pPr marL="0" lvl="0" indent="0" algn="l" rtl="0">
              <a:spcBef>
                <a:spcPts val="0"/>
              </a:spcBef>
              <a:spcAft>
                <a:spcPts val="0"/>
              </a:spcAft>
              <a:buNone/>
            </a:pPr>
            <a:endParaRPr>
              <a:solidFill>
                <a:schemeClr val="lt1"/>
              </a:solidFill>
              <a:latin typeface="Roboto"/>
              <a:ea typeface="Roboto"/>
              <a:cs typeface="Roboto"/>
              <a:sym typeface="Roboto"/>
            </a:endParaRPr>
          </a:p>
          <a:p>
            <a:pPr marL="0" lvl="0" indent="0" algn="l" rtl="0">
              <a:spcBef>
                <a:spcPts val="0"/>
              </a:spcBef>
              <a:spcAft>
                <a:spcPts val="0"/>
              </a:spcAft>
              <a:buNone/>
            </a:pPr>
            <a:r>
              <a:rPr lang="en">
                <a:solidFill>
                  <a:schemeClr val="lt1"/>
                </a:solidFill>
                <a:latin typeface="Roboto"/>
                <a:ea typeface="Roboto"/>
                <a:cs typeface="Roboto"/>
                <a:sym typeface="Roboto"/>
              </a:rPr>
              <a:t>373 vaccinated.</a:t>
            </a:r>
            <a:endParaRPr>
              <a:solidFill>
                <a:schemeClr val="lt1"/>
              </a:solidFill>
              <a:latin typeface="Roboto"/>
              <a:ea typeface="Roboto"/>
              <a:cs typeface="Roboto"/>
              <a:sym typeface="Roboto"/>
            </a:endParaRPr>
          </a:p>
          <a:p>
            <a:pPr marL="0" lvl="0" indent="0" algn="l" rtl="0">
              <a:spcBef>
                <a:spcPts val="0"/>
              </a:spcBef>
              <a:spcAft>
                <a:spcPts val="0"/>
              </a:spcAft>
              <a:buNone/>
            </a:pPr>
            <a:endParaRPr>
              <a:solidFill>
                <a:schemeClr val="lt1"/>
              </a:solidFill>
              <a:latin typeface="Roboto"/>
              <a:ea typeface="Roboto"/>
              <a:cs typeface="Roboto"/>
              <a:sym typeface="Roboto"/>
            </a:endParaRPr>
          </a:p>
          <a:p>
            <a:pPr marL="0" lvl="0" indent="0" algn="l" rtl="0">
              <a:spcBef>
                <a:spcPts val="0"/>
              </a:spcBef>
              <a:spcAft>
                <a:spcPts val="0"/>
              </a:spcAft>
              <a:buNone/>
            </a:pPr>
            <a:r>
              <a:rPr lang="en">
                <a:solidFill>
                  <a:schemeClr val="lt1"/>
                </a:solidFill>
                <a:latin typeface="Roboto"/>
                <a:ea typeface="Roboto"/>
                <a:cs typeface="Roboto"/>
                <a:sym typeface="Roboto"/>
              </a:rPr>
              <a:t>38 killed/500=7.6% of households → 7M people</a:t>
            </a:r>
            <a:endParaRPr>
              <a:solidFill>
                <a:schemeClr val="lt1"/>
              </a:solidFill>
              <a:latin typeface="Roboto"/>
              <a:ea typeface="Roboto"/>
              <a:cs typeface="Roboto"/>
              <a:sym typeface="Roboto"/>
            </a:endParaRPr>
          </a:p>
          <a:p>
            <a:pPr marL="0" lvl="0" indent="0" algn="l" rtl="0">
              <a:spcBef>
                <a:spcPts val="0"/>
              </a:spcBef>
              <a:spcAft>
                <a:spcPts val="0"/>
              </a:spcAft>
              <a:buNone/>
            </a:pPr>
            <a:endParaRPr>
              <a:solidFill>
                <a:schemeClr val="lt1"/>
              </a:solidFill>
              <a:latin typeface="Roboto"/>
              <a:ea typeface="Roboto"/>
              <a:cs typeface="Roboto"/>
              <a:sym typeface="Roboto"/>
            </a:endParaRPr>
          </a:p>
          <a:p>
            <a:pPr marL="0" lvl="0" indent="0" algn="l" rtl="0">
              <a:spcBef>
                <a:spcPts val="0"/>
              </a:spcBef>
              <a:spcAft>
                <a:spcPts val="0"/>
              </a:spcAft>
              <a:buNone/>
            </a:pPr>
            <a:r>
              <a:rPr lang="en" b="1">
                <a:solidFill>
                  <a:schemeClr val="lt1"/>
                </a:solidFill>
                <a:latin typeface="Roboto"/>
                <a:ea typeface="Roboto"/>
                <a:cs typeface="Roboto"/>
                <a:sym typeface="Roboto"/>
              </a:rPr>
              <a:t>→ 2.8% death rate of 250M vaxxed</a:t>
            </a:r>
            <a:endParaRPr b="1">
              <a:solidFill>
                <a:schemeClr val="lt1"/>
              </a:solidFill>
              <a:latin typeface="Roboto"/>
              <a:ea typeface="Roboto"/>
              <a:cs typeface="Roboto"/>
              <a:sym typeface="Roboto"/>
            </a:endParaRPr>
          </a:p>
          <a:p>
            <a:pPr marL="0" lvl="0" indent="0" algn="l" rtl="0">
              <a:spcBef>
                <a:spcPts val="0"/>
              </a:spcBef>
              <a:spcAft>
                <a:spcPts val="0"/>
              </a:spcAft>
              <a:buNone/>
            </a:pPr>
            <a:endParaRPr>
              <a:solidFill>
                <a:schemeClr val="lt1"/>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5"/>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sp>
        <p:nvSpPr>
          <p:cNvPr id="157" name="Google Shape;157;p25"/>
          <p:cNvSpPr txBox="1"/>
          <p:nvPr/>
        </p:nvSpPr>
        <p:spPr>
          <a:xfrm>
            <a:off x="409650" y="244950"/>
            <a:ext cx="82977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chemeClr val="lt1"/>
                </a:solidFill>
                <a:latin typeface="Roboto"/>
                <a:ea typeface="Roboto"/>
                <a:cs typeface="Roboto"/>
                <a:sym typeface="Roboto"/>
              </a:rPr>
              <a:t>2.7%</a:t>
            </a:r>
            <a:r>
              <a:rPr lang="en" sz="2400">
                <a:solidFill>
                  <a:srgbClr val="CCCCCC"/>
                </a:solidFill>
                <a:latin typeface="Roboto"/>
                <a:ea typeface="Roboto"/>
                <a:cs typeface="Roboto"/>
                <a:sym typeface="Roboto"/>
              </a:rPr>
              <a:t> of vaccinated report that they are “now unable to hold a job.” That’s &gt;</a:t>
            </a:r>
            <a:r>
              <a:rPr lang="en" sz="2400" b="1">
                <a:solidFill>
                  <a:schemeClr val="lt1"/>
                </a:solidFill>
                <a:latin typeface="Roboto"/>
                <a:ea typeface="Roboto"/>
                <a:cs typeface="Roboto"/>
                <a:sym typeface="Roboto"/>
              </a:rPr>
              <a:t>7M people disabled.</a:t>
            </a:r>
            <a:endParaRPr sz="2400" b="1">
              <a:solidFill>
                <a:schemeClr val="lt1"/>
              </a:solidFill>
              <a:latin typeface="Roboto"/>
              <a:ea typeface="Roboto"/>
              <a:cs typeface="Roboto"/>
              <a:sym typeface="Roboto"/>
            </a:endParaRPr>
          </a:p>
        </p:txBody>
      </p:sp>
      <p:pic>
        <p:nvPicPr>
          <p:cNvPr id="158" name="Google Shape;158;p25">
            <a:hlinkClick r:id="rId3"/>
          </p:cNvPr>
          <p:cNvPicPr preferRelativeResize="0"/>
          <p:nvPr/>
        </p:nvPicPr>
        <p:blipFill>
          <a:blip r:embed="rId4">
            <a:alphaModFix/>
          </a:blip>
          <a:stretch>
            <a:fillRect/>
          </a:stretch>
        </p:blipFill>
        <p:spPr>
          <a:xfrm>
            <a:off x="615375" y="1262925"/>
            <a:ext cx="7862203" cy="3594150"/>
          </a:xfrm>
          <a:prstGeom prst="rect">
            <a:avLst/>
          </a:prstGeom>
          <a:noFill/>
          <a:ln>
            <a:noFill/>
          </a:ln>
        </p:spPr>
      </p:pic>
      <p:sp>
        <p:nvSpPr>
          <p:cNvPr id="159" name="Google Shape;159;p25"/>
          <p:cNvSpPr/>
          <p:nvPr/>
        </p:nvSpPr>
        <p:spPr>
          <a:xfrm>
            <a:off x="652275" y="3059150"/>
            <a:ext cx="7412100" cy="3489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pic>
        <p:nvPicPr>
          <p:cNvPr id="165" name="Google Shape;165;p26">
            <a:hlinkClick r:id="rId3"/>
          </p:cNvPr>
          <p:cNvPicPr preferRelativeResize="0"/>
          <p:nvPr/>
        </p:nvPicPr>
        <p:blipFill>
          <a:blip r:embed="rId4">
            <a:alphaModFix/>
          </a:blip>
          <a:stretch>
            <a:fillRect/>
          </a:stretch>
        </p:blipFill>
        <p:spPr>
          <a:xfrm>
            <a:off x="1865201" y="440650"/>
            <a:ext cx="5744051" cy="43697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7"/>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sp>
        <p:nvSpPr>
          <p:cNvPr id="171" name="Google Shape;171;p27"/>
          <p:cNvSpPr txBox="1"/>
          <p:nvPr/>
        </p:nvSpPr>
        <p:spPr>
          <a:xfrm>
            <a:off x="839450" y="204200"/>
            <a:ext cx="68457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rgbClr val="CCCCCC"/>
                </a:solidFill>
                <a:latin typeface="Roboto"/>
                <a:ea typeface="Roboto"/>
                <a:cs typeface="Roboto"/>
                <a:sym typeface="Roboto"/>
              </a:rPr>
              <a:t>Is there a benefit?</a:t>
            </a:r>
            <a:endParaRPr sz="3000" b="1">
              <a:solidFill>
                <a:schemeClr val="lt1"/>
              </a:solidFill>
              <a:latin typeface="Roboto"/>
              <a:ea typeface="Roboto"/>
              <a:cs typeface="Roboto"/>
              <a:sym typeface="Roboto"/>
            </a:endParaRPr>
          </a:p>
        </p:txBody>
      </p:sp>
      <p:sp>
        <p:nvSpPr>
          <p:cNvPr id="172" name="Google Shape;172;p27"/>
          <p:cNvSpPr txBox="1"/>
          <p:nvPr/>
        </p:nvSpPr>
        <p:spPr>
          <a:xfrm>
            <a:off x="725750" y="851375"/>
            <a:ext cx="8165400" cy="387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u="sng">
                <a:solidFill>
                  <a:schemeClr val="lt1"/>
                </a:solidFill>
                <a:latin typeface="Spectral"/>
                <a:ea typeface="Spectral"/>
                <a:cs typeface="Spectral"/>
                <a:sym typeface="Spectral"/>
                <a:hlinkClick r:id="rId3">
                  <a:extLst>
                    <a:ext uri="{A12FA001-AC4F-418D-AE19-62706E023703}">
                      <ahyp:hlinkClr xmlns:ahyp="http://schemas.microsoft.com/office/drawing/2018/hyperlinkcolor" val="tx"/>
                    </a:ext>
                  </a:extLst>
                </a:hlinkClick>
              </a:rPr>
              <a:t>Expert report</a:t>
            </a:r>
            <a:r>
              <a:rPr lang="en" sz="3000">
                <a:solidFill>
                  <a:schemeClr val="lt1"/>
                </a:solidFill>
                <a:latin typeface="Spectral"/>
                <a:ea typeface="Spectral"/>
                <a:cs typeface="Spectral"/>
                <a:sym typeface="Spectral"/>
              </a:rPr>
              <a:t> prepared for the Liberal Party of Canada (Trudeau’s party) looked at Ontario data. </a:t>
            </a:r>
            <a:endParaRPr sz="3000">
              <a:solidFill>
                <a:schemeClr val="lt1"/>
              </a:solidFill>
              <a:latin typeface="Spectral"/>
              <a:ea typeface="Spectral"/>
              <a:cs typeface="Spectral"/>
              <a:sym typeface="Spectral"/>
            </a:endParaRPr>
          </a:p>
          <a:p>
            <a:pPr marL="0" lvl="0" indent="0" algn="l" rtl="0">
              <a:spcBef>
                <a:spcPts val="0"/>
              </a:spcBef>
              <a:spcAft>
                <a:spcPts val="0"/>
              </a:spcAft>
              <a:buNone/>
            </a:pPr>
            <a:endParaRPr sz="3000">
              <a:solidFill>
                <a:schemeClr val="lt1"/>
              </a:solidFill>
              <a:latin typeface="Spectral"/>
              <a:ea typeface="Spectral"/>
              <a:cs typeface="Spectral"/>
              <a:sym typeface="Spectral"/>
            </a:endParaRPr>
          </a:p>
          <a:p>
            <a:pPr marL="0" lvl="0" indent="0" algn="l" rtl="0">
              <a:spcBef>
                <a:spcPts val="0"/>
              </a:spcBef>
              <a:spcAft>
                <a:spcPts val="0"/>
              </a:spcAft>
              <a:buNone/>
            </a:pPr>
            <a:r>
              <a:rPr lang="en" sz="3000">
                <a:solidFill>
                  <a:schemeClr val="lt1"/>
                </a:solidFill>
                <a:latin typeface="Spectral"/>
                <a:ea typeface="Spectral"/>
                <a:cs typeface="Spectral"/>
                <a:sym typeface="Spectral"/>
              </a:rPr>
              <a:t>No benefits: </a:t>
            </a:r>
            <a:endParaRPr sz="3000">
              <a:solidFill>
                <a:schemeClr val="lt1"/>
              </a:solidFill>
              <a:latin typeface="Spectral"/>
              <a:ea typeface="Spectral"/>
              <a:cs typeface="Spectral"/>
              <a:sym typeface="Spectral"/>
            </a:endParaRPr>
          </a:p>
          <a:p>
            <a:pPr marL="457200" lvl="0" indent="-419100" algn="l" rtl="0">
              <a:spcBef>
                <a:spcPts val="0"/>
              </a:spcBef>
              <a:spcAft>
                <a:spcPts val="0"/>
              </a:spcAft>
              <a:buClr>
                <a:schemeClr val="lt1"/>
              </a:buClr>
              <a:buSzPts val="3000"/>
              <a:buFont typeface="Spectral"/>
              <a:buAutoNum type="arabicPeriod"/>
            </a:pPr>
            <a:r>
              <a:rPr lang="en" sz="3000">
                <a:solidFill>
                  <a:schemeClr val="lt1"/>
                </a:solidFill>
                <a:latin typeface="Spectral"/>
                <a:ea typeface="Spectral"/>
                <a:cs typeface="Spectral"/>
                <a:sym typeface="Spectral"/>
              </a:rPr>
              <a:t>Infection</a:t>
            </a:r>
            <a:endParaRPr sz="3000">
              <a:solidFill>
                <a:schemeClr val="lt1"/>
              </a:solidFill>
              <a:latin typeface="Spectral"/>
              <a:ea typeface="Spectral"/>
              <a:cs typeface="Spectral"/>
              <a:sym typeface="Spectral"/>
            </a:endParaRPr>
          </a:p>
          <a:p>
            <a:pPr marL="457200" lvl="0" indent="-419100" algn="l" rtl="0">
              <a:spcBef>
                <a:spcPts val="0"/>
              </a:spcBef>
              <a:spcAft>
                <a:spcPts val="0"/>
              </a:spcAft>
              <a:buClr>
                <a:schemeClr val="lt1"/>
              </a:buClr>
              <a:buSzPts val="3000"/>
              <a:buFont typeface="Spectral"/>
              <a:buAutoNum type="arabicPeriod"/>
            </a:pPr>
            <a:r>
              <a:rPr lang="en" sz="3000">
                <a:solidFill>
                  <a:schemeClr val="lt1"/>
                </a:solidFill>
                <a:latin typeface="Spectral"/>
                <a:ea typeface="Spectral"/>
                <a:cs typeface="Spectral"/>
                <a:sym typeface="Spectral"/>
              </a:rPr>
              <a:t>Hospitalization</a:t>
            </a:r>
            <a:endParaRPr sz="3000">
              <a:solidFill>
                <a:schemeClr val="lt1"/>
              </a:solidFill>
              <a:latin typeface="Spectral"/>
              <a:ea typeface="Spectral"/>
              <a:cs typeface="Spectral"/>
              <a:sym typeface="Spectral"/>
            </a:endParaRPr>
          </a:p>
          <a:p>
            <a:pPr marL="457200" lvl="0" indent="-419100" algn="l" rtl="0">
              <a:spcBef>
                <a:spcPts val="0"/>
              </a:spcBef>
              <a:spcAft>
                <a:spcPts val="0"/>
              </a:spcAft>
              <a:buClr>
                <a:schemeClr val="lt1"/>
              </a:buClr>
              <a:buSzPts val="3000"/>
              <a:buFont typeface="Spectral"/>
              <a:buAutoNum type="arabicPeriod"/>
            </a:pPr>
            <a:r>
              <a:rPr lang="en" sz="3000">
                <a:solidFill>
                  <a:schemeClr val="lt1"/>
                </a:solidFill>
                <a:latin typeface="Spectral"/>
                <a:ea typeface="Spectral"/>
                <a:cs typeface="Spectral"/>
                <a:sym typeface="Spectral"/>
              </a:rPr>
              <a:t>Death</a:t>
            </a:r>
            <a:endParaRPr sz="3000">
              <a:solidFill>
                <a:schemeClr val="lt1"/>
              </a:solidFill>
              <a:latin typeface="Roboto"/>
              <a:ea typeface="Roboto"/>
              <a:cs typeface="Roboto"/>
              <a:sym typeface="Roboto"/>
            </a:endParaRPr>
          </a:p>
        </p:txBody>
      </p:sp>
      <p:pic>
        <p:nvPicPr>
          <p:cNvPr id="173" name="Google Shape;173;p27"/>
          <p:cNvPicPr preferRelativeResize="0"/>
          <p:nvPr/>
        </p:nvPicPr>
        <p:blipFill>
          <a:blip r:embed="rId4">
            <a:alphaModFix/>
          </a:blip>
          <a:stretch>
            <a:fillRect/>
          </a:stretch>
        </p:blipFill>
        <p:spPr>
          <a:xfrm>
            <a:off x="3048000" y="2012188"/>
            <a:ext cx="6096000" cy="10953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8"/>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sp>
        <p:nvSpPr>
          <p:cNvPr id="179" name="Google Shape;179;p28"/>
          <p:cNvSpPr txBox="1"/>
          <p:nvPr/>
        </p:nvSpPr>
        <p:spPr>
          <a:xfrm>
            <a:off x="839450" y="204200"/>
            <a:ext cx="68457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rgbClr val="CCCCCC"/>
                </a:solidFill>
                <a:latin typeface="Roboto"/>
                <a:ea typeface="Roboto"/>
                <a:cs typeface="Roboto"/>
                <a:sym typeface="Roboto"/>
              </a:rPr>
              <a:t>Is there a benefit?</a:t>
            </a:r>
            <a:endParaRPr sz="3000" b="1">
              <a:solidFill>
                <a:schemeClr val="lt1"/>
              </a:solidFill>
              <a:latin typeface="Roboto"/>
              <a:ea typeface="Roboto"/>
              <a:cs typeface="Roboto"/>
              <a:sym typeface="Roboto"/>
            </a:endParaRPr>
          </a:p>
        </p:txBody>
      </p:sp>
      <p:sp>
        <p:nvSpPr>
          <p:cNvPr id="180" name="Google Shape;180;p28"/>
          <p:cNvSpPr txBox="1"/>
          <p:nvPr/>
        </p:nvSpPr>
        <p:spPr>
          <a:xfrm>
            <a:off x="725750" y="1308575"/>
            <a:ext cx="8165400" cy="31401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2400">
                <a:solidFill>
                  <a:srgbClr val="404040"/>
                </a:solidFill>
                <a:highlight>
                  <a:srgbClr val="FFFFFF"/>
                </a:highlight>
                <a:latin typeface="Spectral"/>
                <a:ea typeface="Spectral"/>
                <a:cs typeface="Spectral"/>
                <a:sym typeface="Spectral"/>
              </a:rPr>
              <a:t>The </a:t>
            </a:r>
            <a:r>
              <a:rPr lang="en" sz="2400" u="sng">
                <a:solidFill>
                  <a:schemeClr val="hlink"/>
                </a:solidFill>
                <a:highlight>
                  <a:srgbClr val="FFFFFF"/>
                </a:highlight>
                <a:latin typeface="Spectral"/>
                <a:ea typeface="Spectral"/>
                <a:cs typeface="Spectral"/>
                <a:sym typeface="Spectral"/>
                <a:hlinkClick r:id="rId3"/>
              </a:rPr>
              <a:t>Classen paper</a:t>
            </a:r>
            <a:r>
              <a:rPr lang="en" sz="2400">
                <a:solidFill>
                  <a:srgbClr val="404040"/>
                </a:solidFill>
                <a:highlight>
                  <a:srgbClr val="FFFFFF"/>
                </a:highlight>
                <a:latin typeface="Spectral"/>
                <a:ea typeface="Spectral"/>
                <a:cs typeface="Spectral"/>
                <a:sym typeface="Spectral"/>
              </a:rPr>
              <a:t> analyzed the clinical trial data for all three US vaccines and confirmed the lack of any overall benefit. There was an increase in morbidity which was </a:t>
            </a:r>
            <a:r>
              <a:rPr lang="en" sz="2400" b="1">
                <a:solidFill>
                  <a:srgbClr val="404040"/>
                </a:solidFill>
                <a:highlight>
                  <a:srgbClr val="FFFFFF"/>
                </a:highlight>
                <a:latin typeface="Spectral"/>
                <a:ea typeface="Spectral"/>
                <a:cs typeface="Spectral"/>
                <a:sym typeface="Spectral"/>
              </a:rPr>
              <a:t>highly statistically significant</a:t>
            </a:r>
            <a:r>
              <a:rPr lang="en" sz="2400">
                <a:solidFill>
                  <a:srgbClr val="404040"/>
                </a:solidFill>
                <a:highlight>
                  <a:srgbClr val="FFFFFF"/>
                </a:highlight>
                <a:latin typeface="Spectral"/>
                <a:ea typeface="Spectral"/>
                <a:cs typeface="Spectral"/>
                <a:sym typeface="Spectral"/>
              </a:rPr>
              <a:t> in </a:t>
            </a:r>
            <a:r>
              <a:rPr lang="en" sz="2400" b="1">
                <a:solidFill>
                  <a:srgbClr val="404040"/>
                </a:solidFill>
                <a:highlight>
                  <a:srgbClr val="FFFFFF"/>
                </a:highlight>
                <a:latin typeface="Spectral"/>
                <a:ea typeface="Spectral"/>
                <a:cs typeface="Spectral"/>
                <a:sym typeface="Spectral"/>
              </a:rPr>
              <a:t>all three vaccines</a:t>
            </a:r>
            <a:r>
              <a:rPr lang="en" sz="2400">
                <a:solidFill>
                  <a:srgbClr val="404040"/>
                </a:solidFill>
                <a:highlight>
                  <a:srgbClr val="FFFFFF"/>
                </a:highlight>
                <a:latin typeface="Spectral"/>
                <a:ea typeface="Spectral"/>
                <a:cs typeface="Spectral"/>
                <a:sym typeface="Spectral"/>
              </a:rPr>
              <a:t>. </a:t>
            </a:r>
            <a:endParaRPr sz="2400">
              <a:solidFill>
                <a:srgbClr val="404040"/>
              </a:solidFill>
              <a:highlight>
                <a:srgbClr val="FFFFFF"/>
              </a:highlight>
              <a:latin typeface="Spectral"/>
              <a:ea typeface="Spectral"/>
              <a:cs typeface="Spectral"/>
              <a:sym typeface="Spectral"/>
            </a:endParaRPr>
          </a:p>
          <a:p>
            <a:pPr marL="457200" lvl="0" indent="0" algn="l" rtl="0">
              <a:spcBef>
                <a:spcPts val="0"/>
              </a:spcBef>
              <a:spcAft>
                <a:spcPts val="0"/>
              </a:spcAft>
              <a:buNone/>
            </a:pPr>
            <a:endParaRPr sz="2400">
              <a:solidFill>
                <a:srgbClr val="404040"/>
              </a:solidFill>
              <a:highlight>
                <a:srgbClr val="FFFFFF"/>
              </a:highlight>
              <a:latin typeface="Spectral"/>
              <a:ea typeface="Spectral"/>
              <a:cs typeface="Spectral"/>
              <a:sym typeface="Spectral"/>
            </a:endParaRPr>
          </a:p>
          <a:p>
            <a:pPr marL="457200" lvl="0" indent="-381000" algn="l" rtl="0">
              <a:spcBef>
                <a:spcPts val="0"/>
              </a:spcBef>
              <a:spcAft>
                <a:spcPts val="0"/>
              </a:spcAft>
              <a:buClr>
                <a:schemeClr val="lt1"/>
              </a:buClr>
              <a:buSzPts val="2400"/>
              <a:buFont typeface="Spectral"/>
              <a:buAutoNum type="arabicPeriod"/>
            </a:pPr>
            <a:r>
              <a:rPr lang="en" sz="2400">
                <a:solidFill>
                  <a:schemeClr val="lt1"/>
                </a:solidFill>
                <a:latin typeface="Spectral"/>
                <a:ea typeface="Spectral"/>
                <a:cs typeface="Spectral"/>
                <a:sym typeface="Spectral"/>
              </a:rPr>
              <a:t>Morbidity ↑</a:t>
            </a:r>
            <a:endParaRPr sz="2400">
              <a:solidFill>
                <a:schemeClr val="lt1"/>
              </a:solidFill>
              <a:latin typeface="Spectral"/>
              <a:ea typeface="Spectral"/>
              <a:cs typeface="Spectral"/>
              <a:sym typeface="Spectral"/>
            </a:endParaRPr>
          </a:p>
          <a:p>
            <a:pPr marL="457200" lvl="0" indent="-381000" algn="l" rtl="0">
              <a:spcBef>
                <a:spcPts val="0"/>
              </a:spcBef>
              <a:spcAft>
                <a:spcPts val="0"/>
              </a:spcAft>
              <a:buClr>
                <a:schemeClr val="lt1"/>
              </a:buClr>
              <a:buSzPts val="2400"/>
              <a:buFont typeface="Spectral"/>
              <a:buAutoNum type="arabicPeriod"/>
            </a:pPr>
            <a:r>
              <a:rPr lang="en" sz="2400">
                <a:solidFill>
                  <a:schemeClr val="lt1"/>
                </a:solidFill>
                <a:latin typeface="Spectral"/>
                <a:ea typeface="Spectral"/>
                <a:cs typeface="Spectral"/>
                <a:sym typeface="Spectral"/>
              </a:rPr>
              <a:t>All-cause mortality: No benefit (it was </a:t>
            </a:r>
            <a:r>
              <a:rPr lang="en" sz="2400" u="sng">
                <a:solidFill>
                  <a:schemeClr val="hlink"/>
                </a:solidFill>
                <a:latin typeface="Spectral"/>
                <a:ea typeface="Spectral"/>
                <a:cs typeface="Spectral"/>
                <a:sym typeface="Spectral"/>
                <a:hlinkClick r:id="rId4"/>
              </a:rPr>
              <a:t>negative in the Pfizer study</a:t>
            </a:r>
            <a:r>
              <a:rPr lang="en" sz="2400">
                <a:solidFill>
                  <a:schemeClr val="lt1"/>
                </a:solidFill>
                <a:latin typeface="Spectral"/>
                <a:ea typeface="Spectral"/>
                <a:cs typeface="Spectral"/>
                <a:sym typeface="Spectral"/>
              </a:rPr>
              <a:t>, but not statistically significant)</a:t>
            </a:r>
            <a:endParaRPr sz="2400">
              <a:solidFill>
                <a:schemeClr val="lt1"/>
              </a:solidFill>
              <a:latin typeface="Spectral"/>
              <a:ea typeface="Spectral"/>
              <a:cs typeface="Spectral"/>
              <a:sym typeface="Spectr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9"/>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sp>
        <p:nvSpPr>
          <p:cNvPr id="186" name="Google Shape;186;p29"/>
          <p:cNvSpPr txBox="1"/>
          <p:nvPr/>
        </p:nvSpPr>
        <p:spPr>
          <a:xfrm>
            <a:off x="839450" y="204200"/>
            <a:ext cx="68457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rgbClr val="CCCCCC"/>
                </a:solidFill>
                <a:latin typeface="Roboto"/>
                <a:ea typeface="Roboto"/>
                <a:cs typeface="Roboto"/>
                <a:sym typeface="Roboto"/>
              </a:rPr>
              <a:t>Is there a benefit?</a:t>
            </a:r>
            <a:endParaRPr sz="3000" b="1">
              <a:solidFill>
                <a:schemeClr val="lt1"/>
              </a:solidFill>
              <a:latin typeface="Roboto"/>
              <a:ea typeface="Roboto"/>
              <a:cs typeface="Roboto"/>
              <a:sym typeface="Roboto"/>
            </a:endParaRPr>
          </a:p>
        </p:txBody>
      </p:sp>
      <p:pic>
        <p:nvPicPr>
          <p:cNvPr id="187" name="Google Shape;187;p29">
            <a:hlinkClick r:id="rId3"/>
          </p:cNvPr>
          <p:cNvPicPr preferRelativeResize="0"/>
          <p:nvPr/>
        </p:nvPicPr>
        <p:blipFill>
          <a:blip r:embed="rId4">
            <a:alphaModFix/>
          </a:blip>
          <a:stretch>
            <a:fillRect/>
          </a:stretch>
        </p:blipFill>
        <p:spPr>
          <a:xfrm>
            <a:off x="1741375" y="938825"/>
            <a:ext cx="6380801" cy="39880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0"/>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a:p>
        </p:txBody>
      </p:sp>
      <p:sp>
        <p:nvSpPr>
          <p:cNvPr id="193" name="Google Shape;193;p30"/>
          <p:cNvSpPr txBox="1"/>
          <p:nvPr/>
        </p:nvSpPr>
        <p:spPr>
          <a:xfrm>
            <a:off x="715550" y="484150"/>
            <a:ext cx="8029500" cy="4340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solidFill>
                  <a:schemeClr val="lt1"/>
                </a:solidFill>
                <a:latin typeface="Roboto"/>
                <a:ea typeface="Roboto"/>
                <a:cs typeface="Roboto"/>
                <a:sym typeface="Roboto"/>
              </a:rPr>
              <a:t>Methods used for estimating the numbers</a:t>
            </a:r>
            <a:endParaRPr sz="3000" b="1">
              <a:solidFill>
                <a:schemeClr val="lt1"/>
              </a:solidFill>
              <a:latin typeface="Roboto"/>
              <a:ea typeface="Roboto"/>
              <a:cs typeface="Roboto"/>
              <a:sym typeface="Roboto"/>
            </a:endParaRPr>
          </a:p>
          <a:p>
            <a:pPr marL="457200" lvl="0" indent="-381000" algn="l" rtl="0">
              <a:spcBef>
                <a:spcPts val="0"/>
              </a:spcBef>
              <a:spcAft>
                <a:spcPts val="0"/>
              </a:spcAft>
              <a:buClr>
                <a:srgbClr val="CCCCCC"/>
              </a:buClr>
              <a:buSzPts val="2400"/>
              <a:buFont typeface="Roboto"/>
              <a:buAutoNum type="arabicPeriod"/>
            </a:pPr>
            <a:r>
              <a:rPr lang="en" sz="2400" b="1">
                <a:solidFill>
                  <a:srgbClr val="CCCCCC"/>
                </a:solidFill>
                <a:latin typeface="Roboto"/>
                <a:ea typeface="Roboto"/>
                <a:cs typeface="Roboto"/>
                <a:sym typeface="Roboto"/>
              </a:rPr>
              <a:t>Government databases (VAERS, worldwide stats, Social security death master file)</a:t>
            </a:r>
            <a:endParaRPr sz="2400" b="1">
              <a:solidFill>
                <a:srgbClr val="CCCCCC"/>
              </a:solidFill>
              <a:latin typeface="Roboto"/>
              <a:ea typeface="Roboto"/>
              <a:cs typeface="Roboto"/>
              <a:sym typeface="Roboto"/>
            </a:endParaRPr>
          </a:p>
          <a:p>
            <a:pPr marL="457200" lvl="0" indent="-381000" algn="l" rtl="0">
              <a:spcBef>
                <a:spcPts val="0"/>
              </a:spcBef>
              <a:spcAft>
                <a:spcPts val="0"/>
              </a:spcAft>
              <a:buClr>
                <a:srgbClr val="CCCCCC"/>
              </a:buClr>
              <a:buSzPts val="2400"/>
              <a:buFont typeface="Roboto"/>
              <a:buAutoNum type="arabicPeriod"/>
            </a:pPr>
            <a:r>
              <a:rPr lang="en" sz="2400" b="1">
                <a:solidFill>
                  <a:srgbClr val="CCCCCC"/>
                </a:solidFill>
                <a:latin typeface="Roboto"/>
                <a:ea typeface="Roboto"/>
                <a:cs typeface="Roboto"/>
                <a:sym typeface="Roboto"/>
              </a:rPr>
              <a:t>Polls </a:t>
            </a:r>
            <a:endParaRPr sz="2400" b="1">
              <a:solidFill>
                <a:srgbClr val="CCCCCC"/>
              </a:solidFill>
              <a:latin typeface="Roboto"/>
              <a:ea typeface="Roboto"/>
              <a:cs typeface="Roboto"/>
              <a:sym typeface="Roboto"/>
            </a:endParaRPr>
          </a:p>
          <a:p>
            <a:pPr marL="457200" lvl="0" indent="-381000" algn="l" rtl="0">
              <a:spcBef>
                <a:spcPts val="0"/>
              </a:spcBef>
              <a:spcAft>
                <a:spcPts val="0"/>
              </a:spcAft>
              <a:buClr>
                <a:srgbClr val="CCCCCC"/>
              </a:buClr>
              <a:buSzPts val="2400"/>
              <a:buFont typeface="Roboto"/>
              <a:buAutoNum type="arabicPeriod"/>
            </a:pPr>
            <a:r>
              <a:rPr lang="en" sz="2400" b="1">
                <a:solidFill>
                  <a:srgbClr val="CCCCCC"/>
                </a:solidFill>
                <a:latin typeface="Roboto"/>
                <a:ea typeface="Roboto"/>
                <a:cs typeface="Roboto"/>
                <a:sym typeface="Roboto"/>
              </a:rPr>
              <a:t>Insurance company data</a:t>
            </a:r>
            <a:endParaRPr sz="2400" b="1">
              <a:solidFill>
                <a:srgbClr val="CCCCCC"/>
              </a:solidFill>
              <a:latin typeface="Roboto"/>
              <a:ea typeface="Roboto"/>
              <a:cs typeface="Roboto"/>
              <a:sym typeface="Roboto"/>
            </a:endParaRPr>
          </a:p>
          <a:p>
            <a:pPr marL="457200" lvl="0" indent="-381000" algn="l" rtl="0">
              <a:spcBef>
                <a:spcPts val="0"/>
              </a:spcBef>
              <a:spcAft>
                <a:spcPts val="0"/>
              </a:spcAft>
              <a:buClr>
                <a:srgbClr val="CCCCCC"/>
              </a:buClr>
              <a:buSzPts val="2400"/>
              <a:buFont typeface="Roboto"/>
              <a:buAutoNum type="arabicPeriod"/>
            </a:pPr>
            <a:r>
              <a:rPr lang="en" sz="2400" b="1">
                <a:solidFill>
                  <a:srgbClr val="CCCCCC"/>
                </a:solidFill>
                <a:latin typeface="Roboto"/>
                <a:ea typeface="Roboto"/>
                <a:cs typeface="Roboto"/>
                <a:sym typeface="Roboto"/>
              </a:rPr>
              <a:t>Embalmer reports</a:t>
            </a:r>
            <a:endParaRPr sz="2400" b="1">
              <a:solidFill>
                <a:srgbClr val="CCCCCC"/>
              </a:solidFill>
              <a:latin typeface="Roboto"/>
              <a:ea typeface="Roboto"/>
              <a:cs typeface="Roboto"/>
              <a:sym typeface="Roboto"/>
            </a:endParaRPr>
          </a:p>
          <a:p>
            <a:pPr marL="457200" lvl="0" indent="-381000" algn="l" rtl="0">
              <a:spcBef>
                <a:spcPts val="0"/>
              </a:spcBef>
              <a:spcAft>
                <a:spcPts val="0"/>
              </a:spcAft>
              <a:buClr>
                <a:srgbClr val="CCCCCC"/>
              </a:buClr>
              <a:buSzPts val="2400"/>
              <a:buFont typeface="Roboto"/>
              <a:buAutoNum type="arabicPeriod"/>
            </a:pPr>
            <a:r>
              <a:rPr lang="en" sz="2400" b="1">
                <a:solidFill>
                  <a:srgbClr val="CCCCCC"/>
                </a:solidFill>
                <a:latin typeface="Roboto"/>
                <a:ea typeface="Roboto"/>
                <a:cs typeface="Roboto"/>
                <a:sym typeface="Roboto"/>
              </a:rPr>
              <a:t>Physician anecdotes that cannot be explained</a:t>
            </a:r>
            <a:endParaRPr sz="2400" b="1">
              <a:solidFill>
                <a:srgbClr val="CCCCCC"/>
              </a:solidFill>
              <a:latin typeface="Roboto"/>
              <a:ea typeface="Roboto"/>
              <a:cs typeface="Roboto"/>
              <a:sym typeface="Roboto"/>
            </a:endParaRPr>
          </a:p>
          <a:p>
            <a:pPr marL="457200" lvl="0" indent="-381000" algn="l" rtl="0">
              <a:spcBef>
                <a:spcPts val="0"/>
              </a:spcBef>
              <a:spcAft>
                <a:spcPts val="0"/>
              </a:spcAft>
              <a:buClr>
                <a:srgbClr val="CCCCCC"/>
              </a:buClr>
              <a:buSzPts val="2400"/>
              <a:buFont typeface="Roboto"/>
              <a:buAutoNum type="arabicPeriod"/>
            </a:pPr>
            <a:r>
              <a:rPr lang="en" sz="2400" b="1">
                <a:solidFill>
                  <a:srgbClr val="CCCCCC"/>
                </a:solidFill>
                <a:latin typeface="Roboto"/>
                <a:ea typeface="Roboto"/>
                <a:cs typeface="Roboto"/>
                <a:sym typeface="Roboto"/>
              </a:rPr>
              <a:t>Extreme personal anecdotes (Wayne Root, podiatrist)</a:t>
            </a:r>
            <a:endParaRPr sz="2400" b="1">
              <a:solidFill>
                <a:srgbClr val="CCCCCC"/>
              </a:solidFill>
              <a:latin typeface="Roboto"/>
              <a:ea typeface="Roboto"/>
              <a:cs typeface="Roboto"/>
              <a:sym typeface="Roboto"/>
            </a:endParaRPr>
          </a:p>
          <a:p>
            <a:pPr marL="0" lvl="0" indent="0" algn="l" rtl="0">
              <a:spcBef>
                <a:spcPts val="0"/>
              </a:spcBef>
              <a:spcAft>
                <a:spcPts val="0"/>
              </a:spcAft>
              <a:buNone/>
            </a:pPr>
            <a:endParaRPr sz="2400" b="1">
              <a:solidFill>
                <a:srgbClr val="CCCCCC"/>
              </a:solidFill>
              <a:latin typeface="Roboto"/>
              <a:ea typeface="Roboto"/>
              <a:cs typeface="Roboto"/>
              <a:sym typeface="Roboto"/>
            </a:endParaRPr>
          </a:p>
          <a:p>
            <a:pPr marL="0" lvl="0" indent="0" algn="l" rtl="0">
              <a:spcBef>
                <a:spcPts val="0"/>
              </a:spcBef>
              <a:spcAft>
                <a:spcPts val="0"/>
              </a:spcAft>
              <a:buNone/>
            </a:pPr>
            <a:r>
              <a:rPr lang="en" sz="2400" b="1">
                <a:solidFill>
                  <a:schemeClr val="lt1"/>
                </a:solidFill>
                <a:latin typeface="Roboto"/>
                <a:ea typeface="Roboto"/>
                <a:cs typeface="Roboto"/>
                <a:sym typeface="Roboto"/>
              </a:rPr>
              <a:t>All of these methods produce data consistent with the “very unsafe” hypothesis</a:t>
            </a:r>
            <a:endParaRPr sz="2400" b="1">
              <a:solidFill>
                <a:srgbClr val="CCCCCC"/>
              </a:solidFill>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1"/>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a:t>
            </a:fld>
            <a:endParaRPr/>
          </a:p>
        </p:txBody>
      </p:sp>
      <p:sp>
        <p:nvSpPr>
          <p:cNvPr id="199" name="Google Shape;199;p31"/>
          <p:cNvSpPr txBox="1"/>
          <p:nvPr/>
        </p:nvSpPr>
        <p:spPr>
          <a:xfrm>
            <a:off x="1871325" y="618900"/>
            <a:ext cx="40089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rgbClr val="CCCCCC"/>
                </a:solidFill>
                <a:latin typeface="Roboto"/>
                <a:ea typeface="Roboto"/>
                <a:cs typeface="Roboto"/>
                <a:sym typeface="Roboto"/>
              </a:rPr>
              <a:t>The CDC’s own safety signal triggered for “</a:t>
            </a:r>
            <a:r>
              <a:rPr lang="en" sz="3000" b="1">
                <a:solidFill>
                  <a:srgbClr val="FF0000"/>
                </a:solidFill>
                <a:latin typeface="Roboto"/>
                <a:ea typeface="Roboto"/>
                <a:cs typeface="Roboto"/>
                <a:sym typeface="Roboto"/>
              </a:rPr>
              <a:t>death</a:t>
            </a:r>
            <a:r>
              <a:rPr lang="en" sz="3000">
                <a:solidFill>
                  <a:srgbClr val="CCCCCC"/>
                </a:solidFill>
                <a:latin typeface="Roboto"/>
                <a:ea typeface="Roboto"/>
                <a:cs typeface="Roboto"/>
                <a:sym typeface="Roboto"/>
              </a:rPr>
              <a:t>” but they never noticed.</a:t>
            </a:r>
            <a:endParaRPr sz="3000">
              <a:solidFill>
                <a:srgbClr val="CCCCCC"/>
              </a:solidFill>
              <a:latin typeface="Roboto"/>
              <a:ea typeface="Roboto"/>
              <a:cs typeface="Roboto"/>
              <a:sym typeface="Roboto"/>
            </a:endParaRPr>
          </a:p>
        </p:txBody>
      </p:sp>
      <p:pic>
        <p:nvPicPr>
          <p:cNvPr id="200" name="Google Shape;200;p31">
            <a:hlinkClick r:id="rId3"/>
          </p:cNvPr>
          <p:cNvPicPr preferRelativeResize="0"/>
          <p:nvPr/>
        </p:nvPicPr>
        <p:blipFill>
          <a:blip r:embed="rId4">
            <a:alphaModFix/>
          </a:blip>
          <a:stretch>
            <a:fillRect/>
          </a:stretch>
        </p:blipFill>
        <p:spPr>
          <a:xfrm>
            <a:off x="0" y="2986620"/>
            <a:ext cx="9143999" cy="170900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4"/>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sp>
        <p:nvSpPr>
          <p:cNvPr id="75" name="Google Shape;75;p14"/>
          <p:cNvSpPr txBox="1"/>
          <p:nvPr/>
        </p:nvSpPr>
        <p:spPr>
          <a:xfrm>
            <a:off x="431575" y="637775"/>
            <a:ext cx="2680800" cy="384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600" b="1">
                <a:solidFill>
                  <a:schemeClr val="lt1"/>
                </a:solidFill>
                <a:latin typeface="Roboto"/>
                <a:ea typeface="Roboto"/>
                <a:cs typeface="Roboto"/>
                <a:sym typeface="Roboto"/>
              </a:rPr>
              <a:t>Israel</a:t>
            </a:r>
            <a:br>
              <a:rPr lang="en" sz="4600" b="1">
                <a:solidFill>
                  <a:schemeClr val="lt1"/>
                </a:solidFill>
                <a:latin typeface="Roboto"/>
                <a:ea typeface="Roboto"/>
                <a:cs typeface="Roboto"/>
                <a:sym typeface="Roboto"/>
              </a:rPr>
            </a:br>
            <a:r>
              <a:rPr lang="en" sz="2400" b="1">
                <a:solidFill>
                  <a:schemeClr val="lt1"/>
                </a:solidFill>
                <a:latin typeface="Roboto"/>
                <a:ea typeface="Roboto"/>
                <a:cs typeface="Roboto"/>
                <a:sym typeface="Roboto"/>
              </a:rPr>
              <a:t>(Sept 2, 2022)</a:t>
            </a:r>
            <a:endParaRPr sz="2400" b="1">
              <a:solidFill>
                <a:schemeClr val="lt1"/>
              </a:solidFill>
              <a:latin typeface="Roboto"/>
              <a:ea typeface="Roboto"/>
              <a:cs typeface="Roboto"/>
              <a:sym typeface="Roboto"/>
            </a:endParaRPr>
          </a:p>
          <a:p>
            <a:pPr marL="0" lvl="0" indent="0" algn="l" rtl="0">
              <a:spcBef>
                <a:spcPts val="0"/>
              </a:spcBef>
              <a:spcAft>
                <a:spcPts val="0"/>
              </a:spcAft>
              <a:buNone/>
            </a:pPr>
            <a:endParaRPr sz="2400" b="1">
              <a:solidFill>
                <a:schemeClr val="lt1"/>
              </a:solidFill>
              <a:latin typeface="Roboto"/>
              <a:ea typeface="Roboto"/>
              <a:cs typeface="Roboto"/>
              <a:sym typeface="Roboto"/>
            </a:endParaRPr>
          </a:p>
          <a:p>
            <a:pPr marL="0" lvl="0" indent="0" algn="l" rtl="0">
              <a:spcBef>
                <a:spcPts val="0"/>
              </a:spcBef>
              <a:spcAft>
                <a:spcPts val="0"/>
              </a:spcAft>
              <a:buNone/>
            </a:pPr>
            <a:r>
              <a:rPr lang="en" sz="2400">
                <a:solidFill>
                  <a:schemeClr val="lt1"/>
                </a:solidFill>
                <a:latin typeface="Roboto"/>
                <a:ea typeface="Roboto"/>
                <a:cs typeface="Roboto"/>
                <a:sym typeface="Roboto"/>
              </a:rPr>
              <a:t>This is stunning since people in Israel normally do whatever the government tells them.</a:t>
            </a:r>
            <a:endParaRPr sz="2400">
              <a:solidFill>
                <a:schemeClr val="lt1"/>
              </a:solidFill>
              <a:latin typeface="Roboto"/>
              <a:ea typeface="Roboto"/>
              <a:cs typeface="Roboto"/>
              <a:sym typeface="Roboto"/>
            </a:endParaRPr>
          </a:p>
        </p:txBody>
      </p:sp>
      <p:pic>
        <p:nvPicPr>
          <p:cNvPr id="76" name="Google Shape;76;p14">
            <a:hlinkClick r:id="rId3"/>
          </p:cNvPr>
          <p:cNvPicPr preferRelativeResize="0"/>
          <p:nvPr/>
        </p:nvPicPr>
        <p:blipFill>
          <a:blip r:embed="rId4">
            <a:alphaModFix/>
          </a:blip>
          <a:stretch>
            <a:fillRect/>
          </a:stretch>
        </p:blipFill>
        <p:spPr>
          <a:xfrm>
            <a:off x="3269610" y="111424"/>
            <a:ext cx="5599375" cy="4696250"/>
          </a:xfrm>
          <a:prstGeom prst="rect">
            <a:avLst/>
          </a:prstGeom>
          <a:noFill/>
          <a:ln>
            <a:noFill/>
          </a:ln>
        </p:spPr>
      </p:pic>
      <p:sp>
        <p:nvSpPr>
          <p:cNvPr id="77" name="Google Shape;77;p14"/>
          <p:cNvSpPr/>
          <p:nvPr/>
        </p:nvSpPr>
        <p:spPr>
          <a:xfrm>
            <a:off x="5525725" y="2511700"/>
            <a:ext cx="2402400" cy="4587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a:p>
        </p:txBody>
      </p:sp>
      <p:sp>
        <p:nvSpPr>
          <p:cNvPr id="206" name="Google Shape;206;p32"/>
          <p:cNvSpPr txBox="1"/>
          <p:nvPr/>
        </p:nvSpPr>
        <p:spPr>
          <a:xfrm>
            <a:off x="639350" y="179350"/>
            <a:ext cx="8029500" cy="507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solidFill>
                  <a:schemeClr val="lt1"/>
                </a:solidFill>
                <a:latin typeface="Roboto"/>
                <a:ea typeface="Roboto"/>
                <a:cs typeface="Roboto"/>
                <a:sym typeface="Roboto"/>
              </a:rPr>
              <a:t>Are people looking the other way?</a:t>
            </a:r>
            <a:endParaRPr sz="3000" b="1">
              <a:solidFill>
                <a:schemeClr val="lt1"/>
              </a:solidFill>
              <a:latin typeface="Roboto"/>
              <a:ea typeface="Roboto"/>
              <a:cs typeface="Roboto"/>
              <a:sym typeface="Roboto"/>
            </a:endParaRPr>
          </a:p>
          <a:p>
            <a:pPr marL="0" lvl="0" indent="0" algn="l" rtl="0">
              <a:spcBef>
                <a:spcPts val="0"/>
              </a:spcBef>
              <a:spcAft>
                <a:spcPts val="0"/>
              </a:spcAft>
              <a:buNone/>
            </a:pPr>
            <a:endParaRPr sz="2400">
              <a:solidFill>
                <a:srgbClr val="CCCCCC"/>
              </a:solidFill>
              <a:latin typeface="Roboto"/>
              <a:ea typeface="Roboto"/>
              <a:cs typeface="Roboto"/>
              <a:sym typeface="Roboto"/>
            </a:endParaRPr>
          </a:p>
          <a:p>
            <a:pPr marL="457200" lvl="0" indent="-381000" algn="l" rtl="0">
              <a:spcBef>
                <a:spcPts val="0"/>
              </a:spcBef>
              <a:spcAft>
                <a:spcPts val="0"/>
              </a:spcAft>
              <a:buClr>
                <a:srgbClr val="CCCCCC"/>
              </a:buClr>
              <a:buSzPts val="2400"/>
              <a:buFont typeface="Roboto"/>
              <a:buAutoNum type="arabicPeriod"/>
            </a:pPr>
            <a:r>
              <a:rPr lang="en" sz="2400" u="sng">
                <a:solidFill>
                  <a:schemeClr val="hlink"/>
                </a:solidFill>
                <a:latin typeface="Roboto"/>
                <a:ea typeface="Roboto"/>
                <a:cs typeface="Roboto"/>
                <a:sym typeface="Roboto"/>
                <a:hlinkClick r:id="rId3"/>
              </a:rPr>
              <a:t>ACIP chair doesn’t want to see the Israeli safety data</a:t>
            </a:r>
            <a:endParaRPr sz="2400">
              <a:solidFill>
                <a:srgbClr val="CCCCCC"/>
              </a:solidFill>
              <a:latin typeface="Roboto"/>
              <a:ea typeface="Roboto"/>
              <a:cs typeface="Roboto"/>
              <a:sym typeface="Roboto"/>
            </a:endParaRPr>
          </a:p>
          <a:p>
            <a:pPr marL="457200" lvl="0" indent="-381000" algn="l" rtl="0">
              <a:spcBef>
                <a:spcPts val="0"/>
              </a:spcBef>
              <a:spcAft>
                <a:spcPts val="0"/>
              </a:spcAft>
              <a:buClr>
                <a:srgbClr val="CCCCCC"/>
              </a:buClr>
              <a:buSzPts val="2400"/>
              <a:buFont typeface="Roboto"/>
              <a:buAutoNum type="arabicPeriod"/>
            </a:pPr>
            <a:r>
              <a:rPr lang="en" sz="2400" u="sng">
                <a:solidFill>
                  <a:schemeClr val="hlink"/>
                </a:solidFill>
                <a:latin typeface="Roboto"/>
                <a:ea typeface="Roboto"/>
                <a:cs typeface="Roboto"/>
                <a:sym typeface="Roboto"/>
                <a:hlinkClick r:id="rId4"/>
              </a:rPr>
              <a:t>Florida is the only state to look for safety signals</a:t>
            </a:r>
            <a:endParaRPr sz="2400">
              <a:solidFill>
                <a:srgbClr val="CCCCCC"/>
              </a:solidFill>
              <a:latin typeface="Roboto"/>
              <a:ea typeface="Roboto"/>
              <a:cs typeface="Roboto"/>
              <a:sym typeface="Roboto"/>
            </a:endParaRPr>
          </a:p>
          <a:p>
            <a:pPr marL="457200" lvl="0" indent="-381000" algn="l" rtl="0">
              <a:spcBef>
                <a:spcPts val="0"/>
              </a:spcBef>
              <a:spcAft>
                <a:spcPts val="0"/>
              </a:spcAft>
              <a:buClr>
                <a:srgbClr val="CCCCCC"/>
              </a:buClr>
              <a:buSzPts val="2400"/>
              <a:buFont typeface="Roboto"/>
              <a:buAutoNum type="arabicPeriod"/>
            </a:pPr>
            <a:r>
              <a:rPr lang="en" sz="2400">
                <a:solidFill>
                  <a:srgbClr val="CCCCCC"/>
                </a:solidFill>
                <a:latin typeface="Roboto"/>
                <a:ea typeface="Roboto"/>
                <a:cs typeface="Roboto"/>
                <a:sym typeface="Roboto"/>
              </a:rPr>
              <a:t>Only in Thailand do they </a:t>
            </a:r>
            <a:r>
              <a:rPr lang="en" sz="2400" u="sng">
                <a:solidFill>
                  <a:schemeClr val="hlink"/>
                </a:solidFill>
                <a:latin typeface="Roboto"/>
                <a:ea typeface="Roboto"/>
                <a:cs typeface="Roboto"/>
                <a:sym typeface="Roboto"/>
                <a:hlinkClick r:id="rId5"/>
              </a:rPr>
              <a:t>look at blood before v. after</a:t>
            </a:r>
            <a:endParaRPr sz="2400">
              <a:solidFill>
                <a:srgbClr val="CCCCCC"/>
              </a:solidFill>
              <a:latin typeface="Roboto"/>
              <a:ea typeface="Roboto"/>
              <a:cs typeface="Roboto"/>
              <a:sym typeface="Roboto"/>
            </a:endParaRPr>
          </a:p>
          <a:p>
            <a:pPr marL="457200" lvl="0" indent="-381000" algn="l" rtl="0">
              <a:spcBef>
                <a:spcPts val="0"/>
              </a:spcBef>
              <a:spcAft>
                <a:spcPts val="0"/>
              </a:spcAft>
              <a:buClr>
                <a:srgbClr val="CCCCCC"/>
              </a:buClr>
              <a:buSzPts val="2400"/>
              <a:buFont typeface="Roboto"/>
              <a:buAutoNum type="arabicPeriod"/>
            </a:pPr>
            <a:r>
              <a:rPr lang="en" sz="2400" u="sng">
                <a:solidFill>
                  <a:schemeClr val="hlink"/>
                </a:solidFill>
                <a:latin typeface="Roboto"/>
                <a:ea typeface="Roboto"/>
                <a:cs typeface="Roboto"/>
                <a:sym typeface="Roboto"/>
                <a:hlinkClick r:id="rId6"/>
              </a:rPr>
              <a:t>Maddie de Garay injury</a:t>
            </a:r>
            <a:r>
              <a:rPr lang="en" sz="2400">
                <a:solidFill>
                  <a:srgbClr val="CCCCCC"/>
                </a:solidFill>
                <a:latin typeface="Roboto"/>
                <a:ea typeface="Roboto"/>
                <a:cs typeface="Roboto"/>
                <a:sym typeface="Roboto"/>
              </a:rPr>
              <a:t> was never investigated</a:t>
            </a:r>
            <a:endParaRPr sz="2400">
              <a:solidFill>
                <a:srgbClr val="CCCCCC"/>
              </a:solidFill>
              <a:latin typeface="Roboto"/>
              <a:ea typeface="Roboto"/>
              <a:cs typeface="Roboto"/>
              <a:sym typeface="Roboto"/>
            </a:endParaRPr>
          </a:p>
          <a:p>
            <a:pPr marL="457200" lvl="0" indent="-381000" algn="l" rtl="0">
              <a:spcBef>
                <a:spcPts val="0"/>
              </a:spcBef>
              <a:spcAft>
                <a:spcPts val="0"/>
              </a:spcAft>
              <a:buClr>
                <a:srgbClr val="CCCCCC"/>
              </a:buClr>
              <a:buSzPts val="2400"/>
              <a:buFont typeface="Roboto"/>
              <a:buAutoNum type="arabicPeriod"/>
            </a:pPr>
            <a:r>
              <a:rPr lang="en" sz="2400">
                <a:solidFill>
                  <a:srgbClr val="CCCCCC"/>
                </a:solidFill>
                <a:latin typeface="Roboto"/>
                <a:ea typeface="Roboto"/>
                <a:cs typeface="Roboto"/>
                <a:sym typeface="Roboto"/>
              </a:rPr>
              <a:t>4X cardiac deaths in the Pfizer </a:t>
            </a:r>
            <a:r>
              <a:rPr lang="en" sz="2400" u="sng">
                <a:solidFill>
                  <a:schemeClr val="hlink"/>
                </a:solidFill>
                <a:latin typeface="Roboto"/>
                <a:ea typeface="Roboto"/>
                <a:cs typeface="Roboto"/>
                <a:sym typeface="Roboto"/>
                <a:hlinkClick r:id="rId7"/>
              </a:rPr>
              <a:t>Phase 3 trial</a:t>
            </a:r>
            <a:r>
              <a:rPr lang="en" sz="2400">
                <a:solidFill>
                  <a:srgbClr val="CCCCCC"/>
                </a:solidFill>
                <a:latin typeface="Roboto"/>
                <a:ea typeface="Roboto"/>
                <a:cs typeface="Roboto"/>
                <a:sym typeface="Roboto"/>
              </a:rPr>
              <a:t> vax group</a:t>
            </a:r>
            <a:endParaRPr sz="2400">
              <a:solidFill>
                <a:srgbClr val="CCCCCC"/>
              </a:solidFill>
              <a:latin typeface="Roboto"/>
              <a:ea typeface="Roboto"/>
              <a:cs typeface="Roboto"/>
              <a:sym typeface="Roboto"/>
            </a:endParaRPr>
          </a:p>
          <a:p>
            <a:pPr marL="457200" lvl="0" indent="-381000" algn="l" rtl="0">
              <a:spcBef>
                <a:spcPts val="0"/>
              </a:spcBef>
              <a:spcAft>
                <a:spcPts val="0"/>
              </a:spcAft>
              <a:buClr>
                <a:srgbClr val="CCCCCC"/>
              </a:buClr>
              <a:buSzPts val="2400"/>
              <a:buFont typeface="Roboto"/>
              <a:buAutoNum type="arabicPeriod"/>
            </a:pPr>
            <a:r>
              <a:rPr lang="en" sz="2400" u="sng">
                <a:solidFill>
                  <a:schemeClr val="hlink"/>
                </a:solidFill>
                <a:latin typeface="Roboto"/>
                <a:ea typeface="Roboto"/>
                <a:cs typeface="Roboto"/>
                <a:sym typeface="Roboto"/>
                <a:hlinkClick r:id="rId8"/>
              </a:rPr>
              <a:t>Vaccine injury reports</a:t>
            </a:r>
            <a:r>
              <a:rPr lang="en" sz="2400">
                <a:solidFill>
                  <a:srgbClr val="CCCCCC"/>
                </a:solidFill>
                <a:latin typeface="Roboto"/>
                <a:ea typeface="Roboto"/>
                <a:cs typeface="Roboto"/>
                <a:sym typeface="Roboto"/>
              </a:rPr>
              <a:t> (10% have 30 or more symptoms), but NIH can’t figure out if there is an association after &gt;1 year of looking at the problem</a:t>
            </a:r>
            <a:endParaRPr sz="2400">
              <a:solidFill>
                <a:srgbClr val="CCCCCC"/>
              </a:solidFill>
              <a:latin typeface="Roboto"/>
              <a:ea typeface="Roboto"/>
              <a:cs typeface="Roboto"/>
              <a:sym typeface="Roboto"/>
            </a:endParaRPr>
          </a:p>
          <a:p>
            <a:pPr marL="457200" lvl="0" indent="-381000" algn="l" rtl="0">
              <a:spcBef>
                <a:spcPts val="0"/>
              </a:spcBef>
              <a:spcAft>
                <a:spcPts val="0"/>
              </a:spcAft>
              <a:buClr>
                <a:srgbClr val="CCCCCC"/>
              </a:buClr>
              <a:buSzPts val="2400"/>
              <a:buFont typeface="Roboto"/>
              <a:buAutoNum type="arabicPeriod"/>
            </a:pPr>
            <a:r>
              <a:rPr lang="en" sz="2400">
                <a:solidFill>
                  <a:srgbClr val="CCCCCC"/>
                </a:solidFill>
                <a:latin typeface="Roboto"/>
                <a:ea typeface="Roboto"/>
                <a:cs typeface="Roboto"/>
                <a:sym typeface="Roboto"/>
              </a:rPr>
              <a:t>Stanford pediatrician sees the harm but is told to stay silent because there is “</a:t>
            </a:r>
            <a:r>
              <a:rPr lang="en" sz="2400" b="1">
                <a:solidFill>
                  <a:schemeClr val="lt1"/>
                </a:solidFill>
                <a:latin typeface="Roboto"/>
                <a:ea typeface="Roboto"/>
                <a:cs typeface="Roboto"/>
                <a:sym typeface="Roboto"/>
              </a:rPr>
              <a:t>insufficient evidence</a:t>
            </a:r>
            <a:r>
              <a:rPr lang="en" sz="2400">
                <a:solidFill>
                  <a:srgbClr val="CCCCCC"/>
                </a:solidFill>
                <a:latin typeface="Roboto"/>
                <a:ea typeface="Roboto"/>
                <a:cs typeface="Roboto"/>
                <a:sym typeface="Roboto"/>
              </a:rPr>
              <a:t> of causality” (precautionary principle is ignored).</a:t>
            </a:r>
            <a:endParaRPr sz="2400">
              <a:solidFill>
                <a:srgbClr val="CCCCCC"/>
              </a:solidFill>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3"/>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a:t>
            </a:fld>
            <a:endParaRPr/>
          </a:p>
        </p:txBody>
      </p:sp>
      <p:sp>
        <p:nvSpPr>
          <p:cNvPr id="212" name="Google Shape;212;p33"/>
          <p:cNvSpPr txBox="1"/>
          <p:nvPr/>
        </p:nvSpPr>
        <p:spPr>
          <a:xfrm>
            <a:off x="4723400" y="650500"/>
            <a:ext cx="4008900" cy="341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rgbClr val="CCCCCC"/>
                </a:solidFill>
                <a:latin typeface="Roboto"/>
                <a:ea typeface="Roboto"/>
                <a:cs typeface="Roboto"/>
                <a:sym typeface="Roboto"/>
              </a:rPr>
              <a:t>The CDC has </a:t>
            </a:r>
            <a:r>
              <a:rPr lang="en" sz="3000" b="1">
                <a:solidFill>
                  <a:schemeClr val="lt1"/>
                </a:solidFill>
                <a:latin typeface="Roboto"/>
                <a:ea typeface="Roboto"/>
                <a:cs typeface="Roboto"/>
                <a:sym typeface="Roboto"/>
              </a:rPr>
              <a:t>never </a:t>
            </a:r>
            <a:r>
              <a:rPr lang="en" sz="3000">
                <a:solidFill>
                  <a:srgbClr val="CCCCCC"/>
                </a:solidFill>
                <a:latin typeface="Roboto"/>
                <a:ea typeface="Roboto"/>
                <a:cs typeface="Roboto"/>
                <a:sym typeface="Roboto"/>
              </a:rPr>
              <a:t>told medical examiners to run the </a:t>
            </a:r>
            <a:r>
              <a:rPr lang="en" sz="3000" u="sng">
                <a:solidFill>
                  <a:schemeClr val="hlink"/>
                </a:solidFill>
                <a:latin typeface="Roboto"/>
                <a:ea typeface="Roboto"/>
                <a:cs typeface="Roboto"/>
                <a:sym typeface="Roboto"/>
                <a:hlinkClick r:id="rId3"/>
              </a:rPr>
              <a:t>specialized tests</a:t>
            </a:r>
            <a:r>
              <a:rPr lang="en" sz="3000">
                <a:solidFill>
                  <a:srgbClr val="CCCCCC"/>
                </a:solidFill>
                <a:latin typeface="Roboto"/>
                <a:ea typeface="Roboto"/>
                <a:cs typeface="Roboto"/>
                <a:sym typeface="Roboto"/>
              </a:rPr>
              <a:t> that are </a:t>
            </a:r>
            <a:r>
              <a:rPr lang="en" sz="3000" b="1">
                <a:solidFill>
                  <a:schemeClr val="lt1"/>
                </a:solidFill>
                <a:latin typeface="Roboto"/>
                <a:ea typeface="Roboto"/>
                <a:cs typeface="Roboto"/>
                <a:sym typeface="Roboto"/>
              </a:rPr>
              <a:t>required </a:t>
            </a:r>
            <a:r>
              <a:rPr lang="en" sz="3000">
                <a:solidFill>
                  <a:srgbClr val="CCCCCC"/>
                </a:solidFill>
                <a:latin typeface="Roboto"/>
                <a:ea typeface="Roboto"/>
                <a:cs typeface="Roboto"/>
                <a:sym typeface="Roboto"/>
              </a:rPr>
              <a:t>to identify the vaccine as a possible cause. </a:t>
            </a:r>
            <a:endParaRPr sz="3000">
              <a:solidFill>
                <a:srgbClr val="CCCCCC"/>
              </a:solidFill>
              <a:latin typeface="Roboto"/>
              <a:ea typeface="Roboto"/>
              <a:cs typeface="Roboto"/>
              <a:sym typeface="Roboto"/>
            </a:endParaRPr>
          </a:p>
        </p:txBody>
      </p:sp>
      <p:pic>
        <p:nvPicPr>
          <p:cNvPr id="213" name="Google Shape;213;p33"/>
          <p:cNvPicPr preferRelativeResize="0"/>
          <p:nvPr/>
        </p:nvPicPr>
        <p:blipFill>
          <a:blip r:embed="rId4">
            <a:alphaModFix/>
          </a:blip>
          <a:stretch>
            <a:fillRect/>
          </a:stretch>
        </p:blipFill>
        <p:spPr>
          <a:xfrm>
            <a:off x="343400" y="722775"/>
            <a:ext cx="4177524" cy="33539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4"/>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a:t>
            </a:fld>
            <a:endParaRPr/>
          </a:p>
        </p:txBody>
      </p:sp>
      <p:pic>
        <p:nvPicPr>
          <p:cNvPr id="219" name="Google Shape;219;p34">
            <a:hlinkClick r:id="rId3"/>
          </p:cNvPr>
          <p:cNvPicPr preferRelativeResize="0"/>
          <p:nvPr/>
        </p:nvPicPr>
        <p:blipFill rotWithShape="1">
          <a:blip r:embed="rId4">
            <a:alphaModFix/>
          </a:blip>
          <a:srcRect b="25816"/>
          <a:stretch/>
        </p:blipFill>
        <p:spPr>
          <a:xfrm>
            <a:off x="1768100" y="83625"/>
            <a:ext cx="6042425" cy="4976251"/>
          </a:xfrm>
          <a:prstGeom prst="rect">
            <a:avLst/>
          </a:prstGeom>
          <a:noFill/>
          <a:ln>
            <a:noFill/>
          </a:ln>
        </p:spPr>
      </p:pic>
      <p:sp>
        <p:nvSpPr>
          <p:cNvPr id="220" name="Google Shape;220;p34"/>
          <p:cNvSpPr/>
          <p:nvPr/>
        </p:nvSpPr>
        <p:spPr>
          <a:xfrm>
            <a:off x="1935921" y="1589574"/>
            <a:ext cx="5125200" cy="283500"/>
          </a:xfrm>
          <a:prstGeom prst="rect">
            <a:avLst/>
          </a:prstGeom>
          <a:solidFill>
            <a:srgbClr val="FEFF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35">
            <a:hlinkClick r:id="rId3"/>
          </p:cNvPr>
          <p:cNvPicPr preferRelativeResize="0"/>
          <p:nvPr/>
        </p:nvPicPr>
        <p:blipFill rotWithShape="1">
          <a:blip r:embed="rId4">
            <a:alphaModFix/>
          </a:blip>
          <a:srcRect t="61450" b="8783"/>
          <a:stretch/>
        </p:blipFill>
        <p:spPr>
          <a:xfrm>
            <a:off x="1363100" y="2649425"/>
            <a:ext cx="6592850" cy="2217075"/>
          </a:xfrm>
          <a:prstGeom prst="rect">
            <a:avLst/>
          </a:prstGeom>
          <a:noFill/>
          <a:ln>
            <a:noFill/>
          </a:ln>
        </p:spPr>
      </p:pic>
      <p:sp>
        <p:nvSpPr>
          <p:cNvPr id="226" name="Google Shape;226;p35"/>
          <p:cNvSpPr/>
          <p:nvPr/>
        </p:nvSpPr>
        <p:spPr>
          <a:xfrm>
            <a:off x="5011250" y="3729501"/>
            <a:ext cx="1822500" cy="646200"/>
          </a:xfrm>
          <a:prstGeom prst="rect">
            <a:avLst/>
          </a:prstGeom>
          <a:solidFill>
            <a:srgbClr val="FFF800">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5"/>
          <p:cNvSpPr txBox="1"/>
          <p:nvPr/>
        </p:nvSpPr>
        <p:spPr>
          <a:xfrm>
            <a:off x="650875" y="262525"/>
            <a:ext cx="80319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lt1"/>
                </a:solidFill>
                <a:latin typeface="Roboto"/>
                <a:ea typeface="Roboto"/>
                <a:cs typeface="Roboto"/>
                <a:sym typeface="Roboto"/>
              </a:rPr>
              <a:t>Why didn’t anyone ask any questions about </a:t>
            </a:r>
            <a:r>
              <a:rPr lang="en" sz="2000" b="1" u="sng">
                <a:solidFill>
                  <a:schemeClr val="hlink"/>
                </a:solidFill>
                <a:latin typeface="Roboto"/>
                <a:ea typeface="Roboto"/>
                <a:cs typeface="Roboto"/>
                <a:sym typeface="Roboto"/>
                <a:hlinkClick r:id="rId3"/>
              </a:rPr>
              <a:t>the gaming in the Phase 3 trial</a:t>
            </a:r>
            <a:r>
              <a:rPr lang="en" sz="2000" b="1">
                <a:solidFill>
                  <a:schemeClr val="lt1"/>
                </a:solidFill>
                <a:latin typeface="Roboto"/>
                <a:ea typeface="Roboto"/>
                <a:cs typeface="Roboto"/>
                <a:sym typeface="Roboto"/>
              </a:rPr>
              <a:t>?!? </a:t>
            </a:r>
            <a:r>
              <a:rPr lang="en" sz="2000" b="1">
                <a:solidFill>
                  <a:schemeClr val="accent5"/>
                </a:solidFill>
                <a:latin typeface="Roboto"/>
                <a:ea typeface="Roboto"/>
                <a:cs typeface="Roboto"/>
                <a:sym typeface="Roboto"/>
              </a:rPr>
              <a:t>This is very unlikely to happen by chance (p.&lt; 0.00001).</a:t>
            </a:r>
            <a:endParaRPr sz="1700">
              <a:solidFill>
                <a:schemeClr val="accent5"/>
              </a:solidFill>
              <a:latin typeface="Roboto"/>
              <a:ea typeface="Roboto"/>
              <a:cs typeface="Roboto"/>
              <a:sym typeface="Roboto"/>
            </a:endParaRPr>
          </a:p>
        </p:txBody>
      </p:sp>
      <p:pic>
        <p:nvPicPr>
          <p:cNvPr id="228" name="Google Shape;228;p35">
            <a:hlinkClick r:id="rId3"/>
          </p:cNvPr>
          <p:cNvPicPr preferRelativeResize="0"/>
          <p:nvPr/>
        </p:nvPicPr>
        <p:blipFill rotWithShape="1">
          <a:blip r:embed="rId4">
            <a:alphaModFix/>
          </a:blip>
          <a:srcRect t="1746" b="81761"/>
          <a:stretch/>
        </p:blipFill>
        <p:spPr>
          <a:xfrm>
            <a:off x="1360125" y="1241175"/>
            <a:ext cx="6592850" cy="1228475"/>
          </a:xfrm>
          <a:prstGeom prst="rect">
            <a:avLst/>
          </a:prstGeom>
          <a:noFill/>
          <a:ln>
            <a:noFill/>
          </a:ln>
        </p:spPr>
      </p:pic>
      <p:sp>
        <p:nvSpPr>
          <p:cNvPr id="229" name="Google Shape;229;p35"/>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a:t>
            </a:fld>
            <a:endParaRPr/>
          </a:p>
        </p:txBody>
      </p:sp>
      <p:pic>
        <p:nvPicPr>
          <p:cNvPr id="235" name="Google Shape;235;p36">
            <a:hlinkClick r:id="rId3"/>
          </p:cNvPr>
          <p:cNvPicPr preferRelativeResize="0"/>
          <p:nvPr/>
        </p:nvPicPr>
        <p:blipFill>
          <a:blip r:embed="rId4">
            <a:alphaModFix/>
          </a:blip>
          <a:stretch>
            <a:fillRect/>
          </a:stretch>
        </p:blipFill>
        <p:spPr>
          <a:xfrm>
            <a:off x="1326825" y="170900"/>
            <a:ext cx="6954975" cy="48598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7"/>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a:t>
            </a:fld>
            <a:endParaRPr/>
          </a:p>
        </p:txBody>
      </p:sp>
      <p:pic>
        <p:nvPicPr>
          <p:cNvPr id="241" name="Google Shape;241;p37">
            <a:hlinkClick r:id="rId3"/>
          </p:cNvPr>
          <p:cNvPicPr preferRelativeResize="0"/>
          <p:nvPr/>
        </p:nvPicPr>
        <p:blipFill>
          <a:blip r:embed="rId4">
            <a:alphaModFix/>
          </a:blip>
          <a:stretch>
            <a:fillRect/>
          </a:stretch>
        </p:blipFill>
        <p:spPr>
          <a:xfrm>
            <a:off x="901527" y="123525"/>
            <a:ext cx="4943350" cy="4896451"/>
          </a:xfrm>
          <a:prstGeom prst="rect">
            <a:avLst/>
          </a:prstGeom>
          <a:noFill/>
          <a:ln>
            <a:noFill/>
          </a:ln>
        </p:spPr>
      </p:pic>
      <p:sp>
        <p:nvSpPr>
          <p:cNvPr id="242" name="Google Shape;242;p37"/>
          <p:cNvSpPr txBox="1"/>
          <p:nvPr/>
        </p:nvSpPr>
        <p:spPr>
          <a:xfrm>
            <a:off x="6424700" y="1318600"/>
            <a:ext cx="22164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chemeClr val="lt1"/>
                </a:solidFill>
                <a:latin typeface="Roboto"/>
                <a:ea typeface="Roboto"/>
                <a:cs typeface="Roboto"/>
                <a:sym typeface="Roboto"/>
              </a:rPr>
              <a:t>US data switch</a:t>
            </a:r>
            <a:endParaRPr>
              <a:latin typeface="Roboto"/>
              <a:ea typeface="Roboto"/>
              <a:cs typeface="Roboto"/>
              <a:sym typeface="Roboto"/>
            </a:endParaRPr>
          </a:p>
        </p:txBody>
      </p:sp>
      <p:sp>
        <p:nvSpPr>
          <p:cNvPr id="243" name="Google Shape;243;p37"/>
          <p:cNvSpPr/>
          <p:nvPr/>
        </p:nvSpPr>
        <p:spPr>
          <a:xfrm>
            <a:off x="2555375" y="1452400"/>
            <a:ext cx="1692600" cy="251100"/>
          </a:xfrm>
          <a:prstGeom prst="rect">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44" name="Google Shape;244;p37"/>
          <p:cNvCxnSpPr>
            <a:stCxn id="243" idx="3"/>
            <a:endCxn id="242" idx="1"/>
          </p:cNvCxnSpPr>
          <p:nvPr/>
        </p:nvCxnSpPr>
        <p:spPr>
          <a:xfrm>
            <a:off x="4247975" y="1577950"/>
            <a:ext cx="2176800" cy="294900"/>
          </a:xfrm>
          <a:prstGeom prst="straightConnector1">
            <a:avLst/>
          </a:prstGeom>
          <a:noFill/>
          <a:ln w="9525" cap="flat" cmpd="sng">
            <a:solidFill>
              <a:srgbClr val="FF00FF"/>
            </a:solidFill>
            <a:prstDash val="solid"/>
            <a:round/>
            <a:headEnd type="triangle" w="med" len="med"/>
            <a:tailEnd type="none" w="med" len="med"/>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8"/>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26</a:t>
            </a:fld>
            <a:endParaRPr/>
          </a:p>
        </p:txBody>
      </p:sp>
      <p:pic>
        <p:nvPicPr>
          <p:cNvPr id="250" name="Google Shape;250;p38">
            <a:hlinkClick r:id="rId3"/>
          </p:cNvPr>
          <p:cNvPicPr preferRelativeResize="0"/>
          <p:nvPr/>
        </p:nvPicPr>
        <p:blipFill>
          <a:blip r:embed="rId4">
            <a:alphaModFix/>
          </a:blip>
          <a:stretch>
            <a:fillRect/>
          </a:stretch>
        </p:blipFill>
        <p:spPr>
          <a:xfrm>
            <a:off x="766824" y="950150"/>
            <a:ext cx="7610351" cy="3857901"/>
          </a:xfrm>
          <a:prstGeom prst="rect">
            <a:avLst/>
          </a:prstGeom>
          <a:noFill/>
          <a:ln>
            <a:noFill/>
          </a:ln>
        </p:spPr>
      </p:pic>
      <p:sp>
        <p:nvSpPr>
          <p:cNvPr id="251" name="Google Shape;251;p38"/>
          <p:cNvSpPr txBox="1"/>
          <p:nvPr/>
        </p:nvSpPr>
        <p:spPr>
          <a:xfrm>
            <a:off x="587200" y="299725"/>
            <a:ext cx="83733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chemeClr val="lt1"/>
                </a:solidFill>
                <a:latin typeface="Roboto"/>
                <a:ea typeface="Roboto"/>
                <a:cs typeface="Roboto"/>
                <a:sym typeface="Roboto"/>
              </a:rPr>
              <a:t>How can this happen?</a:t>
            </a:r>
            <a:endParaRPr sz="2400">
              <a:solidFill>
                <a:srgbClr val="CCCCCC"/>
              </a:solidFill>
              <a:latin typeface="Roboto"/>
              <a:ea typeface="Roboto"/>
              <a:cs typeface="Roboto"/>
              <a:sym typeface="Robot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9"/>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a:t>
            </a:fld>
            <a:endParaRPr/>
          </a:p>
        </p:txBody>
      </p:sp>
      <p:sp>
        <p:nvSpPr>
          <p:cNvPr id="257" name="Google Shape;257;p39"/>
          <p:cNvSpPr txBox="1"/>
          <p:nvPr/>
        </p:nvSpPr>
        <p:spPr>
          <a:xfrm>
            <a:off x="4391325" y="792525"/>
            <a:ext cx="4537500" cy="4063500"/>
          </a:xfrm>
          <a:prstGeom prst="rect">
            <a:avLst/>
          </a:prstGeom>
          <a:noFill/>
          <a:ln>
            <a:noFill/>
          </a:ln>
        </p:spPr>
        <p:txBody>
          <a:bodyPr spcFirstLastPara="1" wrap="square" lIns="91425" tIns="91425" rIns="91425" bIns="91425" anchor="t" anchorCtr="0">
            <a:spAutoFit/>
          </a:bodyPr>
          <a:lstStyle/>
          <a:p>
            <a:pPr marL="457200" lvl="0" indent="-381000" algn="l" rtl="0">
              <a:spcBef>
                <a:spcPts val="0"/>
              </a:spcBef>
              <a:spcAft>
                <a:spcPts val="0"/>
              </a:spcAft>
              <a:buClr>
                <a:schemeClr val="lt1"/>
              </a:buClr>
              <a:buSzPts val="2400"/>
              <a:buFont typeface="Roboto"/>
              <a:buAutoNum type="arabicPeriod"/>
            </a:pPr>
            <a:r>
              <a:rPr lang="en" sz="2400" b="1">
                <a:solidFill>
                  <a:schemeClr val="lt1"/>
                </a:solidFill>
                <a:latin typeface="Roboto"/>
                <a:ea typeface="Roboto"/>
                <a:cs typeface="Roboto"/>
                <a:sym typeface="Roboto"/>
              </a:rPr>
              <a:t>Massive fraud/gaming</a:t>
            </a:r>
            <a:endParaRPr sz="2400" b="1">
              <a:solidFill>
                <a:schemeClr val="lt1"/>
              </a:solidFill>
              <a:latin typeface="Roboto"/>
              <a:ea typeface="Roboto"/>
              <a:cs typeface="Roboto"/>
              <a:sym typeface="Roboto"/>
            </a:endParaRPr>
          </a:p>
          <a:p>
            <a:pPr marL="457200" lvl="0" indent="-381000" algn="l" rtl="0">
              <a:spcBef>
                <a:spcPts val="0"/>
              </a:spcBef>
              <a:spcAft>
                <a:spcPts val="0"/>
              </a:spcAft>
              <a:buClr>
                <a:schemeClr val="lt1"/>
              </a:buClr>
              <a:buSzPts val="2400"/>
              <a:buFont typeface="Roboto"/>
              <a:buAutoNum type="arabicPeriod"/>
            </a:pPr>
            <a:r>
              <a:rPr lang="en" sz="2400" b="1">
                <a:solidFill>
                  <a:schemeClr val="lt1"/>
                </a:solidFill>
                <a:latin typeface="Roboto"/>
                <a:ea typeface="Roboto"/>
                <a:cs typeface="Roboto"/>
                <a:sym typeface="Roboto"/>
              </a:rPr>
              <a:t>Massive overreporting </a:t>
            </a:r>
            <a:r>
              <a:rPr lang="en" sz="2400" b="1">
                <a:solidFill>
                  <a:srgbClr val="999999"/>
                </a:solidFill>
                <a:latin typeface="Roboto"/>
                <a:ea typeface="Roboto"/>
                <a:cs typeface="Roboto"/>
                <a:sym typeface="Roboto"/>
              </a:rPr>
              <a:t>all of a sudden for just the COVID vaccines worldwide in every adverse event tracking system</a:t>
            </a:r>
            <a:endParaRPr sz="2400" b="1">
              <a:solidFill>
                <a:srgbClr val="999999"/>
              </a:solidFill>
              <a:latin typeface="Roboto"/>
              <a:ea typeface="Roboto"/>
              <a:cs typeface="Roboto"/>
              <a:sym typeface="Roboto"/>
            </a:endParaRPr>
          </a:p>
          <a:p>
            <a:pPr marL="457200" lvl="0" indent="-381000" algn="l" rtl="0">
              <a:spcBef>
                <a:spcPts val="0"/>
              </a:spcBef>
              <a:spcAft>
                <a:spcPts val="0"/>
              </a:spcAft>
              <a:buClr>
                <a:schemeClr val="lt1"/>
              </a:buClr>
              <a:buSzPts val="2400"/>
              <a:buFont typeface="Roboto"/>
              <a:buAutoNum type="arabicPeriod"/>
            </a:pPr>
            <a:r>
              <a:rPr lang="en" sz="2400" b="1">
                <a:solidFill>
                  <a:schemeClr val="lt1"/>
                </a:solidFill>
                <a:latin typeface="Roboto"/>
                <a:ea typeface="Roboto"/>
                <a:cs typeface="Roboto"/>
                <a:sym typeface="Roboto"/>
              </a:rPr>
              <a:t>The deadliest vaccine in history</a:t>
            </a:r>
            <a:endParaRPr sz="2400" b="1">
              <a:solidFill>
                <a:schemeClr val="lt1"/>
              </a:solidFill>
              <a:latin typeface="Roboto"/>
              <a:ea typeface="Roboto"/>
              <a:cs typeface="Roboto"/>
              <a:sym typeface="Roboto"/>
            </a:endParaRPr>
          </a:p>
          <a:p>
            <a:pPr marL="0" lvl="0" indent="0" algn="l" rtl="0">
              <a:spcBef>
                <a:spcPts val="0"/>
              </a:spcBef>
              <a:spcAft>
                <a:spcPts val="0"/>
              </a:spcAft>
              <a:buNone/>
            </a:pPr>
            <a:endParaRPr sz="2400" b="1">
              <a:solidFill>
                <a:schemeClr val="lt1"/>
              </a:solidFill>
              <a:latin typeface="Roboto"/>
              <a:ea typeface="Roboto"/>
              <a:cs typeface="Roboto"/>
              <a:sym typeface="Roboto"/>
            </a:endParaRPr>
          </a:p>
          <a:p>
            <a:pPr marL="0" lvl="0" indent="0" algn="l" rtl="0">
              <a:spcBef>
                <a:spcPts val="0"/>
              </a:spcBef>
              <a:spcAft>
                <a:spcPts val="0"/>
              </a:spcAft>
              <a:buNone/>
            </a:pPr>
            <a:r>
              <a:rPr lang="en" sz="1800">
                <a:solidFill>
                  <a:schemeClr val="lt1"/>
                </a:solidFill>
                <a:latin typeface="Roboto"/>
                <a:ea typeface="Roboto"/>
                <a:cs typeface="Roboto"/>
                <a:sym typeface="Roboto"/>
              </a:rPr>
              <a:t>Hint: There is </a:t>
            </a:r>
            <a:r>
              <a:rPr lang="en" sz="1800" b="1">
                <a:solidFill>
                  <a:schemeClr val="lt1"/>
                </a:solidFill>
                <a:latin typeface="Roboto"/>
                <a:ea typeface="Roboto"/>
                <a:cs typeface="Roboto"/>
                <a:sym typeface="Roboto"/>
              </a:rPr>
              <a:t>only </a:t>
            </a:r>
            <a:r>
              <a:rPr lang="en" sz="1800">
                <a:solidFill>
                  <a:schemeClr val="lt1"/>
                </a:solidFill>
                <a:latin typeface="Roboto"/>
                <a:ea typeface="Roboto"/>
                <a:cs typeface="Roboto"/>
                <a:sym typeface="Roboto"/>
              </a:rPr>
              <a:t>evidence for #3 (and it’s overwhelming)</a:t>
            </a:r>
            <a:endParaRPr sz="1800">
              <a:solidFill>
                <a:schemeClr val="lt1"/>
              </a:solidFill>
              <a:latin typeface="Roboto"/>
              <a:ea typeface="Roboto"/>
              <a:cs typeface="Roboto"/>
              <a:sym typeface="Roboto"/>
            </a:endParaRPr>
          </a:p>
        </p:txBody>
      </p:sp>
      <p:pic>
        <p:nvPicPr>
          <p:cNvPr id="258" name="Google Shape;258;p39"/>
          <p:cNvPicPr preferRelativeResize="0"/>
          <p:nvPr/>
        </p:nvPicPr>
        <p:blipFill rotWithShape="1">
          <a:blip r:embed="rId3">
            <a:alphaModFix/>
          </a:blip>
          <a:srcRect l="10796" t="11281" r="20037" b="14402"/>
          <a:stretch/>
        </p:blipFill>
        <p:spPr>
          <a:xfrm>
            <a:off x="346225" y="859300"/>
            <a:ext cx="3907075" cy="23615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0"/>
          <p:cNvSpPr/>
          <p:nvPr/>
        </p:nvSpPr>
        <p:spPr>
          <a:xfrm>
            <a:off x="4867825" y="1397800"/>
            <a:ext cx="3824700" cy="24597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0"/>
          <p:cNvSpPr/>
          <p:nvPr/>
        </p:nvSpPr>
        <p:spPr>
          <a:xfrm>
            <a:off x="543450" y="1397800"/>
            <a:ext cx="3627000" cy="24597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0"/>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a:t>
            </a:fld>
            <a:endParaRPr/>
          </a:p>
        </p:txBody>
      </p:sp>
      <p:sp>
        <p:nvSpPr>
          <p:cNvPr id="266" name="Google Shape;266;p40"/>
          <p:cNvSpPr txBox="1"/>
          <p:nvPr/>
        </p:nvSpPr>
        <p:spPr>
          <a:xfrm>
            <a:off x="1059625" y="452125"/>
            <a:ext cx="74805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solidFill>
                  <a:schemeClr val="lt1"/>
                </a:solidFill>
                <a:latin typeface="Roboto"/>
                <a:ea typeface="Roboto"/>
                <a:cs typeface="Roboto"/>
                <a:sym typeface="Roboto"/>
              </a:rPr>
              <a:t>VAERS UnderReporting Factor (URF) </a:t>
            </a:r>
            <a:endParaRPr sz="2400">
              <a:solidFill>
                <a:srgbClr val="CCCCCC"/>
              </a:solidFill>
              <a:latin typeface="Roboto"/>
              <a:ea typeface="Roboto"/>
              <a:cs typeface="Roboto"/>
              <a:sym typeface="Roboto"/>
            </a:endParaRPr>
          </a:p>
        </p:txBody>
      </p:sp>
      <p:sp>
        <p:nvSpPr>
          <p:cNvPr id="267" name="Google Shape;267;p40"/>
          <p:cNvSpPr txBox="1"/>
          <p:nvPr/>
        </p:nvSpPr>
        <p:spPr>
          <a:xfrm>
            <a:off x="-115675" y="1759175"/>
            <a:ext cx="47976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a:solidFill>
                  <a:schemeClr val="lt1"/>
                </a:solidFill>
                <a:latin typeface="Roboto"/>
                <a:ea typeface="Roboto"/>
                <a:cs typeface="Roboto"/>
                <a:sym typeface="Roboto"/>
              </a:rPr>
              <a:t># </a:t>
            </a:r>
            <a:r>
              <a:rPr lang="en" sz="2400" i="1">
                <a:solidFill>
                  <a:srgbClr val="FEF700"/>
                </a:solidFill>
                <a:latin typeface="Roboto"/>
                <a:ea typeface="Roboto"/>
                <a:cs typeface="Roboto"/>
                <a:sym typeface="Roboto"/>
              </a:rPr>
              <a:t>anaphylaxis </a:t>
            </a:r>
            <a:r>
              <a:rPr lang="en" sz="2400">
                <a:solidFill>
                  <a:schemeClr val="lt1"/>
                </a:solidFill>
                <a:latin typeface="Roboto"/>
                <a:ea typeface="Roboto"/>
                <a:cs typeface="Roboto"/>
                <a:sym typeface="Roboto"/>
              </a:rPr>
              <a:t>cases</a:t>
            </a:r>
            <a:endParaRPr sz="2400">
              <a:solidFill>
                <a:schemeClr val="lt1"/>
              </a:solidFill>
              <a:latin typeface="Roboto"/>
              <a:ea typeface="Roboto"/>
              <a:cs typeface="Roboto"/>
              <a:sym typeface="Roboto"/>
            </a:endParaRPr>
          </a:p>
        </p:txBody>
      </p:sp>
      <p:cxnSp>
        <p:nvCxnSpPr>
          <p:cNvPr id="268" name="Google Shape;268;p40"/>
          <p:cNvCxnSpPr/>
          <p:nvPr/>
        </p:nvCxnSpPr>
        <p:spPr>
          <a:xfrm>
            <a:off x="619650" y="2357700"/>
            <a:ext cx="3441600" cy="0"/>
          </a:xfrm>
          <a:prstGeom prst="straightConnector1">
            <a:avLst/>
          </a:prstGeom>
          <a:noFill/>
          <a:ln w="28575" cap="flat" cmpd="sng">
            <a:solidFill>
              <a:schemeClr val="lt1"/>
            </a:solidFill>
            <a:prstDash val="solid"/>
            <a:round/>
            <a:headEnd type="none" w="med" len="med"/>
            <a:tailEnd type="none" w="med" len="med"/>
          </a:ln>
        </p:spPr>
      </p:cxnSp>
      <p:sp>
        <p:nvSpPr>
          <p:cNvPr id="269" name="Google Shape;269;p40"/>
          <p:cNvSpPr txBox="1"/>
          <p:nvPr/>
        </p:nvSpPr>
        <p:spPr>
          <a:xfrm>
            <a:off x="-115675" y="2444975"/>
            <a:ext cx="47976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a:solidFill>
                  <a:schemeClr val="lt1"/>
                </a:solidFill>
                <a:latin typeface="Roboto"/>
                <a:ea typeface="Roboto"/>
                <a:cs typeface="Roboto"/>
                <a:sym typeface="Roboto"/>
              </a:rPr>
              <a:t># shots in study</a:t>
            </a:r>
            <a:endParaRPr sz="2400">
              <a:solidFill>
                <a:schemeClr val="lt1"/>
              </a:solidFill>
              <a:latin typeface="Roboto"/>
              <a:ea typeface="Roboto"/>
              <a:cs typeface="Roboto"/>
              <a:sym typeface="Roboto"/>
            </a:endParaRPr>
          </a:p>
        </p:txBody>
      </p:sp>
      <p:sp>
        <p:nvSpPr>
          <p:cNvPr id="270" name="Google Shape;270;p40"/>
          <p:cNvSpPr txBox="1"/>
          <p:nvPr/>
        </p:nvSpPr>
        <p:spPr>
          <a:xfrm>
            <a:off x="-58350" y="3303325"/>
            <a:ext cx="47976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a:solidFill>
                  <a:schemeClr val="lt1"/>
                </a:solidFill>
                <a:latin typeface="Roboto"/>
                <a:ea typeface="Roboto"/>
                <a:cs typeface="Roboto"/>
                <a:sym typeface="Roboto"/>
              </a:rPr>
              <a:t>Clinical study (reference)</a:t>
            </a:r>
            <a:endParaRPr sz="2400">
              <a:solidFill>
                <a:schemeClr val="lt1"/>
              </a:solidFill>
              <a:latin typeface="Roboto"/>
              <a:ea typeface="Roboto"/>
              <a:cs typeface="Roboto"/>
              <a:sym typeface="Roboto"/>
            </a:endParaRPr>
          </a:p>
        </p:txBody>
      </p:sp>
      <p:sp>
        <p:nvSpPr>
          <p:cNvPr id="271" name="Google Shape;271;p40"/>
          <p:cNvSpPr txBox="1"/>
          <p:nvPr/>
        </p:nvSpPr>
        <p:spPr>
          <a:xfrm>
            <a:off x="4134900" y="1997135"/>
            <a:ext cx="786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a:solidFill>
                  <a:schemeClr val="lt1"/>
                </a:solidFill>
                <a:latin typeface="Roboto"/>
                <a:ea typeface="Roboto"/>
                <a:cs typeface="Roboto"/>
                <a:sym typeface="Roboto"/>
              </a:rPr>
              <a:t>=</a:t>
            </a:r>
            <a:endParaRPr sz="3600">
              <a:solidFill>
                <a:schemeClr val="lt1"/>
              </a:solidFill>
              <a:latin typeface="Roboto"/>
              <a:ea typeface="Roboto"/>
              <a:cs typeface="Roboto"/>
              <a:sym typeface="Roboto"/>
            </a:endParaRPr>
          </a:p>
        </p:txBody>
      </p:sp>
      <p:sp>
        <p:nvSpPr>
          <p:cNvPr id="272" name="Google Shape;272;p40"/>
          <p:cNvSpPr txBox="1"/>
          <p:nvPr/>
        </p:nvSpPr>
        <p:spPr>
          <a:xfrm>
            <a:off x="4380125" y="1759175"/>
            <a:ext cx="47976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a:solidFill>
                  <a:schemeClr val="accent5"/>
                </a:solidFill>
                <a:latin typeface="Roboto"/>
                <a:ea typeface="Roboto"/>
                <a:cs typeface="Roboto"/>
                <a:sym typeface="Roboto"/>
              </a:rPr>
              <a:t>URF</a:t>
            </a:r>
            <a:r>
              <a:rPr lang="en" sz="2400">
                <a:solidFill>
                  <a:schemeClr val="lt1"/>
                </a:solidFill>
                <a:latin typeface="Roboto"/>
                <a:ea typeface="Roboto"/>
                <a:cs typeface="Roboto"/>
                <a:sym typeface="Roboto"/>
              </a:rPr>
              <a:t>*# </a:t>
            </a:r>
            <a:r>
              <a:rPr lang="en" sz="2400" i="1">
                <a:solidFill>
                  <a:srgbClr val="FEF700"/>
                </a:solidFill>
                <a:latin typeface="Roboto"/>
                <a:ea typeface="Roboto"/>
                <a:cs typeface="Roboto"/>
                <a:sym typeface="Roboto"/>
              </a:rPr>
              <a:t>anaphylaxis </a:t>
            </a:r>
            <a:r>
              <a:rPr lang="en" sz="2400">
                <a:solidFill>
                  <a:schemeClr val="lt1"/>
                </a:solidFill>
                <a:latin typeface="Roboto"/>
                <a:ea typeface="Roboto"/>
                <a:cs typeface="Roboto"/>
                <a:sym typeface="Roboto"/>
              </a:rPr>
              <a:t>reports</a:t>
            </a:r>
            <a:endParaRPr sz="2400">
              <a:solidFill>
                <a:schemeClr val="lt1"/>
              </a:solidFill>
              <a:latin typeface="Roboto"/>
              <a:ea typeface="Roboto"/>
              <a:cs typeface="Roboto"/>
              <a:sym typeface="Roboto"/>
            </a:endParaRPr>
          </a:p>
        </p:txBody>
      </p:sp>
      <p:cxnSp>
        <p:nvCxnSpPr>
          <p:cNvPr id="273" name="Google Shape;273;p40"/>
          <p:cNvCxnSpPr/>
          <p:nvPr/>
        </p:nvCxnSpPr>
        <p:spPr>
          <a:xfrm>
            <a:off x="5115450" y="2357700"/>
            <a:ext cx="3441600" cy="0"/>
          </a:xfrm>
          <a:prstGeom prst="straightConnector1">
            <a:avLst/>
          </a:prstGeom>
          <a:noFill/>
          <a:ln w="28575" cap="flat" cmpd="sng">
            <a:solidFill>
              <a:schemeClr val="lt1"/>
            </a:solidFill>
            <a:prstDash val="solid"/>
            <a:round/>
            <a:headEnd type="none" w="med" len="med"/>
            <a:tailEnd type="none" w="med" len="med"/>
          </a:ln>
        </p:spPr>
      </p:cxnSp>
      <p:sp>
        <p:nvSpPr>
          <p:cNvPr id="274" name="Google Shape;274;p40"/>
          <p:cNvSpPr txBox="1"/>
          <p:nvPr/>
        </p:nvSpPr>
        <p:spPr>
          <a:xfrm>
            <a:off x="4380125" y="2444975"/>
            <a:ext cx="47976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a:solidFill>
                  <a:schemeClr val="lt1"/>
                </a:solidFill>
                <a:latin typeface="Roboto"/>
                <a:ea typeface="Roboto"/>
                <a:cs typeface="Roboto"/>
                <a:sym typeface="Roboto"/>
              </a:rPr>
              <a:t># shots given</a:t>
            </a:r>
            <a:endParaRPr sz="2400">
              <a:solidFill>
                <a:schemeClr val="lt1"/>
              </a:solidFill>
              <a:latin typeface="Roboto"/>
              <a:ea typeface="Roboto"/>
              <a:cs typeface="Roboto"/>
              <a:sym typeface="Roboto"/>
            </a:endParaRPr>
          </a:p>
        </p:txBody>
      </p:sp>
      <p:sp>
        <p:nvSpPr>
          <p:cNvPr id="275" name="Google Shape;275;p40"/>
          <p:cNvSpPr txBox="1"/>
          <p:nvPr/>
        </p:nvSpPr>
        <p:spPr>
          <a:xfrm>
            <a:off x="4437450" y="3303325"/>
            <a:ext cx="47976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a:solidFill>
                  <a:schemeClr val="lt1"/>
                </a:solidFill>
                <a:latin typeface="Roboto"/>
                <a:ea typeface="Roboto"/>
                <a:cs typeface="Roboto"/>
                <a:sym typeface="Roboto"/>
              </a:rPr>
              <a:t>VAERS</a:t>
            </a:r>
            <a:endParaRPr sz="2400">
              <a:solidFill>
                <a:schemeClr val="lt1"/>
              </a:solidFill>
              <a:latin typeface="Roboto"/>
              <a:ea typeface="Roboto"/>
              <a:cs typeface="Roboto"/>
              <a:sym typeface="Roboto"/>
            </a:endParaRPr>
          </a:p>
        </p:txBody>
      </p:sp>
      <p:sp>
        <p:nvSpPr>
          <p:cNvPr id="276" name="Google Shape;276;p40"/>
          <p:cNvSpPr txBox="1"/>
          <p:nvPr/>
        </p:nvSpPr>
        <p:spPr>
          <a:xfrm>
            <a:off x="402150" y="4451700"/>
            <a:ext cx="8121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Roboto"/>
                <a:ea typeface="Roboto"/>
                <a:cs typeface="Roboto"/>
                <a:sym typeface="Roboto"/>
              </a:rPr>
              <a:t>Example using anaphylaxis as the reference since it should always be reported and is obvious so gives the lowest possible estimate (most conservative). For other conditions, the URF will be higher.</a:t>
            </a:r>
            <a:endParaRPr>
              <a:solidFill>
                <a:schemeClr val="lt1"/>
              </a:solidFill>
              <a:latin typeface="Roboto"/>
              <a:ea typeface="Roboto"/>
              <a:cs typeface="Roboto"/>
              <a:sym typeface="Roboto"/>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1"/>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29</a:t>
            </a:fld>
            <a:endParaRPr/>
          </a:p>
        </p:txBody>
      </p:sp>
      <p:sp>
        <p:nvSpPr>
          <p:cNvPr id="282" name="Google Shape;282;p41"/>
          <p:cNvSpPr txBox="1"/>
          <p:nvPr/>
        </p:nvSpPr>
        <p:spPr>
          <a:xfrm>
            <a:off x="1042950" y="452125"/>
            <a:ext cx="7480500" cy="498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solidFill>
                  <a:schemeClr val="lt1"/>
                </a:solidFill>
                <a:latin typeface="Roboto"/>
                <a:ea typeface="Roboto"/>
                <a:cs typeface="Roboto"/>
                <a:sym typeface="Roboto"/>
              </a:rPr>
              <a:t>URF estimates </a:t>
            </a:r>
            <a:r>
              <a:rPr lang="en" sz="3000" b="1" u="sng">
                <a:solidFill>
                  <a:schemeClr val="hlink"/>
                </a:solidFill>
                <a:latin typeface="Roboto"/>
                <a:ea typeface="Roboto"/>
                <a:cs typeface="Roboto"/>
                <a:sym typeface="Roboto"/>
                <a:hlinkClick r:id="rId3"/>
              </a:rPr>
              <a:t>range from 30 to 50</a:t>
            </a:r>
            <a:endParaRPr sz="3000" b="1">
              <a:solidFill>
                <a:schemeClr val="lt1"/>
              </a:solidFill>
              <a:latin typeface="Roboto"/>
              <a:ea typeface="Roboto"/>
              <a:cs typeface="Roboto"/>
              <a:sym typeface="Roboto"/>
            </a:endParaRPr>
          </a:p>
          <a:p>
            <a:pPr marL="0" lvl="0" indent="0" algn="l" rtl="0">
              <a:spcBef>
                <a:spcPts val="0"/>
              </a:spcBef>
              <a:spcAft>
                <a:spcPts val="0"/>
              </a:spcAft>
              <a:buNone/>
            </a:pPr>
            <a:r>
              <a:rPr lang="en" sz="3000">
                <a:solidFill>
                  <a:schemeClr val="lt1"/>
                </a:solidFill>
                <a:latin typeface="Roboto"/>
                <a:ea typeface="Roboto"/>
                <a:cs typeface="Roboto"/>
                <a:sym typeface="Roboto"/>
              </a:rPr>
              <a:t>Using anaphylaxis —&gt;  </a:t>
            </a:r>
            <a:r>
              <a:rPr lang="en" sz="4800">
                <a:solidFill>
                  <a:schemeClr val="lt1"/>
                </a:solidFill>
                <a:latin typeface="Roboto"/>
                <a:ea typeface="Roboto"/>
                <a:cs typeface="Roboto"/>
                <a:sym typeface="Roboto"/>
              </a:rPr>
              <a:t>41</a:t>
            </a:r>
            <a:endParaRPr sz="4800">
              <a:solidFill>
                <a:schemeClr val="lt1"/>
              </a:solidFill>
              <a:latin typeface="Roboto"/>
              <a:ea typeface="Roboto"/>
              <a:cs typeface="Roboto"/>
              <a:sym typeface="Roboto"/>
            </a:endParaRPr>
          </a:p>
          <a:p>
            <a:pPr marL="0" lvl="0" indent="0" algn="l" rtl="0">
              <a:spcBef>
                <a:spcPts val="0"/>
              </a:spcBef>
              <a:spcAft>
                <a:spcPts val="0"/>
              </a:spcAft>
              <a:buNone/>
            </a:pPr>
            <a:endParaRPr sz="3000">
              <a:solidFill>
                <a:schemeClr val="lt1"/>
              </a:solidFill>
              <a:latin typeface="Roboto"/>
              <a:ea typeface="Roboto"/>
              <a:cs typeface="Roboto"/>
              <a:sym typeface="Roboto"/>
            </a:endParaRPr>
          </a:p>
          <a:p>
            <a:pPr marL="0" lvl="0" indent="0" algn="l" rtl="0">
              <a:spcBef>
                <a:spcPts val="0"/>
              </a:spcBef>
              <a:spcAft>
                <a:spcPts val="0"/>
              </a:spcAft>
              <a:buNone/>
            </a:pPr>
            <a:r>
              <a:rPr lang="en" sz="3000">
                <a:solidFill>
                  <a:schemeClr val="lt1"/>
                </a:solidFill>
                <a:latin typeface="Roboto"/>
                <a:ea typeface="Roboto"/>
                <a:cs typeface="Roboto"/>
                <a:sym typeface="Roboto"/>
              </a:rPr>
              <a:t>This is a minimum; the rate for all other events such as death is higher</a:t>
            </a:r>
            <a:endParaRPr sz="3000">
              <a:solidFill>
                <a:schemeClr val="lt1"/>
              </a:solidFill>
              <a:latin typeface="Roboto"/>
              <a:ea typeface="Roboto"/>
              <a:cs typeface="Roboto"/>
              <a:sym typeface="Roboto"/>
            </a:endParaRPr>
          </a:p>
          <a:p>
            <a:pPr marL="457200" lvl="0" indent="-342900" algn="l" rtl="0">
              <a:spcBef>
                <a:spcPts val="0"/>
              </a:spcBef>
              <a:spcAft>
                <a:spcPts val="0"/>
              </a:spcAft>
              <a:buClr>
                <a:schemeClr val="lt1"/>
              </a:buClr>
              <a:buSzPts val="1800"/>
              <a:buFont typeface="Roboto"/>
              <a:buAutoNum type="arabicPeriod"/>
            </a:pPr>
            <a:r>
              <a:rPr lang="en" sz="1800">
                <a:solidFill>
                  <a:schemeClr val="lt1"/>
                </a:solidFill>
                <a:latin typeface="Roboto"/>
                <a:ea typeface="Roboto"/>
                <a:cs typeface="Roboto"/>
                <a:sym typeface="Roboto"/>
              </a:rPr>
              <a:t>Anaphylaxis is the best case (serious, required, obvious, temporal)</a:t>
            </a:r>
            <a:endParaRPr sz="1800">
              <a:solidFill>
                <a:schemeClr val="lt1"/>
              </a:solidFill>
              <a:latin typeface="Roboto"/>
              <a:ea typeface="Roboto"/>
              <a:cs typeface="Roboto"/>
              <a:sym typeface="Roboto"/>
            </a:endParaRPr>
          </a:p>
          <a:p>
            <a:pPr marL="457200" lvl="0" indent="-342900" algn="l" rtl="0">
              <a:spcBef>
                <a:spcPts val="0"/>
              </a:spcBef>
              <a:spcAft>
                <a:spcPts val="0"/>
              </a:spcAft>
              <a:buClr>
                <a:schemeClr val="lt1"/>
              </a:buClr>
              <a:buSzPts val="1800"/>
              <a:buFont typeface="Roboto"/>
              <a:buAutoNum type="arabicPeriod"/>
            </a:pPr>
            <a:r>
              <a:rPr lang="en" sz="1800">
                <a:solidFill>
                  <a:schemeClr val="lt1"/>
                </a:solidFill>
                <a:latin typeface="Roboto"/>
                <a:ea typeface="Roboto"/>
                <a:cs typeface="Roboto"/>
                <a:sym typeface="Roboto"/>
              </a:rPr>
              <a:t>We know the COVID vaccines kill people up to 1 year later and those deaths are unlikely to be reported to VAERS since autopsies using proper staining are almost never done to associate the death to the vax. Most of COVID vaccine deaths looks like “bad luck.”</a:t>
            </a:r>
            <a:endParaRPr sz="1800">
              <a:solidFill>
                <a:schemeClr val="lt1"/>
              </a:solidFill>
              <a:latin typeface="Roboto"/>
              <a:ea typeface="Roboto"/>
              <a:cs typeface="Roboto"/>
              <a:sym typeface="Roboto"/>
            </a:endParaRPr>
          </a:p>
          <a:p>
            <a:pPr marL="457200" lvl="0" indent="-342900" algn="l" rtl="0">
              <a:spcBef>
                <a:spcPts val="0"/>
              </a:spcBef>
              <a:spcAft>
                <a:spcPts val="0"/>
              </a:spcAft>
              <a:buClr>
                <a:schemeClr val="lt1"/>
              </a:buClr>
              <a:buSzPts val="1800"/>
              <a:buFont typeface="Roboto"/>
              <a:buAutoNum type="arabicPeriod"/>
            </a:pPr>
            <a:r>
              <a:rPr lang="en" sz="1800">
                <a:solidFill>
                  <a:schemeClr val="lt1"/>
                </a:solidFill>
                <a:latin typeface="Roboto"/>
                <a:ea typeface="Roboto"/>
                <a:cs typeface="Roboto"/>
                <a:sym typeface="Roboto"/>
              </a:rPr>
              <a:t>Because doctors are told the vaccines are safe, they are less likely to report a death to VAERS vs. if they are told the opposite.</a:t>
            </a:r>
            <a:endParaRPr sz="1800">
              <a:solidFill>
                <a:schemeClr val="lt1"/>
              </a:solidFill>
              <a:latin typeface="Roboto"/>
              <a:ea typeface="Roboto"/>
              <a:cs typeface="Roboto"/>
              <a:sym typeface="Roboto"/>
            </a:endParaRPr>
          </a:p>
          <a:p>
            <a:pPr marL="0" lvl="0" indent="0" algn="l" rtl="0">
              <a:spcBef>
                <a:spcPts val="0"/>
              </a:spcBef>
              <a:spcAft>
                <a:spcPts val="0"/>
              </a:spcAft>
              <a:buNone/>
            </a:pPr>
            <a:endParaRPr sz="1800" b="1">
              <a:solidFill>
                <a:schemeClr val="lt1"/>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5"/>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pic>
        <p:nvPicPr>
          <p:cNvPr id="83" name="Google Shape;83;p15">
            <a:hlinkClick r:id="rId3"/>
          </p:cNvPr>
          <p:cNvPicPr preferRelativeResize="0"/>
          <p:nvPr/>
        </p:nvPicPr>
        <p:blipFill>
          <a:blip r:embed="rId4">
            <a:alphaModFix/>
          </a:blip>
          <a:stretch>
            <a:fillRect/>
          </a:stretch>
        </p:blipFill>
        <p:spPr>
          <a:xfrm>
            <a:off x="3973526" y="231550"/>
            <a:ext cx="4702150" cy="4680400"/>
          </a:xfrm>
          <a:prstGeom prst="rect">
            <a:avLst/>
          </a:prstGeom>
          <a:noFill/>
          <a:ln>
            <a:noFill/>
          </a:ln>
        </p:spPr>
      </p:pic>
      <p:sp>
        <p:nvSpPr>
          <p:cNvPr id="84" name="Google Shape;84;p15"/>
          <p:cNvSpPr txBox="1"/>
          <p:nvPr/>
        </p:nvSpPr>
        <p:spPr>
          <a:xfrm>
            <a:off x="50125" y="1493750"/>
            <a:ext cx="4068000" cy="227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rgbClr val="E9E9E9"/>
                </a:solidFill>
                <a:latin typeface="Roboto"/>
                <a:ea typeface="Roboto"/>
                <a:cs typeface="Roboto"/>
                <a:sym typeface="Roboto"/>
              </a:rPr>
              <a:t>UK cardiologist</a:t>
            </a:r>
            <a:r>
              <a:rPr lang="en" sz="4000" b="1">
                <a:solidFill>
                  <a:schemeClr val="lt1"/>
                </a:solidFill>
                <a:latin typeface="Roboto"/>
                <a:ea typeface="Roboto"/>
                <a:cs typeface="Roboto"/>
                <a:sym typeface="Roboto"/>
              </a:rPr>
              <a:t> </a:t>
            </a:r>
            <a:br>
              <a:rPr lang="en" sz="4000" b="1">
                <a:solidFill>
                  <a:schemeClr val="lt1"/>
                </a:solidFill>
                <a:latin typeface="Roboto"/>
                <a:ea typeface="Roboto"/>
                <a:cs typeface="Roboto"/>
                <a:sym typeface="Roboto"/>
              </a:rPr>
            </a:br>
            <a:r>
              <a:rPr lang="en" sz="3600" b="1">
                <a:solidFill>
                  <a:schemeClr val="lt1"/>
                </a:solidFill>
                <a:latin typeface="Roboto"/>
                <a:ea typeface="Roboto"/>
                <a:cs typeface="Roboto"/>
                <a:sym typeface="Roboto"/>
              </a:rPr>
              <a:t>Aseem Malhotra</a:t>
            </a:r>
            <a:endParaRPr sz="3600" b="1">
              <a:solidFill>
                <a:schemeClr val="lt1"/>
              </a:solidFill>
              <a:latin typeface="Roboto"/>
              <a:ea typeface="Roboto"/>
              <a:cs typeface="Roboto"/>
              <a:sym typeface="Roboto"/>
            </a:endParaRPr>
          </a:p>
          <a:p>
            <a:pPr marL="0" lvl="0" indent="0" algn="l" rtl="0">
              <a:spcBef>
                <a:spcPts val="0"/>
              </a:spcBef>
              <a:spcAft>
                <a:spcPts val="0"/>
              </a:spcAft>
              <a:buNone/>
            </a:pPr>
            <a:r>
              <a:rPr lang="en" sz="3600" b="1">
                <a:solidFill>
                  <a:srgbClr val="E9E9E9"/>
                </a:solidFill>
                <a:latin typeface="Roboto"/>
                <a:ea typeface="Roboto"/>
                <a:cs typeface="Roboto"/>
                <a:sym typeface="Roboto"/>
              </a:rPr>
              <a:t>Pro → Con</a:t>
            </a:r>
            <a:endParaRPr sz="3600" b="1">
              <a:solidFill>
                <a:srgbClr val="E9E9E9"/>
              </a:solidFill>
              <a:latin typeface="Roboto"/>
              <a:ea typeface="Roboto"/>
              <a:cs typeface="Roboto"/>
              <a:sym typeface="Roboto"/>
            </a:endParaRPr>
          </a:p>
          <a:p>
            <a:pPr marL="0" lvl="0" indent="0" algn="l" rtl="0">
              <a:spcBef>
                <a:spcPts val="0"/>
              </a:spcBef>
              <a:spcAft>
                <a:spcPts val="0"/>
              </a:spcAft>
              <a:buNone/>
            </a:pPr>
            <a:r>
              <a:rPr lang="en" sz="2400" b="1">
                <a:solidFill>
                  <a:schemeClr val="lt1"/>
                </a:solidFill>
                <a:latin typeface="Roboto"/>
                <a:ea typeface="Roboto"/>
                <a:cs typeface="Roboto"/>
                <a:sym typeface="Roboto"/>
              </a:rPr>
              <a:t>(Sept 25 2022)</a:t>
            </a:r>
            <a:endParaRPr sz="3600" b="1">
              <a:solidFill>
                <a:srgbClr val="E9E9E9"/>
              </a:solidFill>
              <a:latin typeface="Roboto"/>
              <a:ea typeface="Roboto"/>
              <a:cs typeface="Roboto"/>
              <a:sym typeface="Robot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30</a:t>
            </a:fld>
            <a:endParaRPr/>
          </a:p>
        </p:txBody>
      </p:sp>
      <p:sp>
        <p:nvSpPr>
          <p:cNvPr id="288" name="Google Shape;288;p42"/>
          <p:cNvSpPr txBox="1"/>
          <p:nvPr/>
        </p:nvSpPr>
        <p:spPr>
          <a:xfrm>
            <a:off x="1043525" y="481950"/>
            <a:ext cx="7480500" cy="4155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solidFill>
                  <a:schemeClr val="lt1"/>
                </a:solidFill>
                <a:latin typeface="Roboto"/>
                <a:ea typeface="Roboto"/>
                <a:cs typeface="Roboto"/>
                <a:sym typeface="Roboto"/>
              </a:rPr>
              <a:t>The CDC </a:t>
            </a:r>
            <a:r>
              <a:rPr lang="en" sz="3000" b="1">
                <a:solidFill>
                  <a:schemeClr val="accent5"/>
                </a:solidFill>
                <a:latin typeface="Roboto"/>
                <a:ea typeface="Roboto"/>
                <a:cs typeface="Roboto"/>
                <a:sym typeface="Roboto"/>
              </a:rPr>
              <a:t>refuses to calculate </a:t>
            </a:r>
            <a:r>
              <a:rPr lang="en" sz="3000" b="1">
                <a:solidFill>
                  <a:schemeClr val="lt1"/>
                </a:solidFill>
                <a:latin typeface="Roboto"/>
                <a:ea typeface="Roboto"/>
                <a:cs typeface="Roboto"/>
                <a:sym typeface="Roboto"/>
              </a:rPr>
              <a:t>a URF estimate</a:t>
            </a:r>
            <a:endParaRPr sz="3000" b="1">
              <a:solidFill>
                <a:schemeClr val="lt1"/>
              </a:solidFill>
              <a:latin typeface="Roboto"/>
              <a:ea typeface="Roboto"/>
              <a:cs typeface="Roboto"/>
              <a:sym typeface="Roboto"/>
            </a:endParaRPr>
          </a:p>
          <a:p>
            <a:pPr marL="0" lvl="0" indent="0" algn="l" rtl="0">
              <a:spcBef>
                <a:spcPts val="0"/>
              </a:spcBef>
              <a:spcAft>
                <a:spcPts val="0"/>
              </a:spcAft>
              <a:buNone/>
            </a:pPr>
            <a:endParaRPr sz="3000" b="1">
              <a:solidFill>
                <a:schemeClr val="lt1"/>
              </a:solidFill>
              <a:latin typeface="Roboto"/>
              <a:ea typeface="Roboto"/>
              <a:cs typeface="Roboto"/>
              <a:sym typeface="Roboto"/>
            </a:endParaRPr>
          </a:p>
          <a:p>
            <a:pPr marL="0" lvl="0" indent="0" algn="l" rtl="0">
              <a:spcBef>
                <a:spcPts val="0"/>
              </a:spcBef>
              <a:spcAft>
                <a:spcPts val="0"/>
              </a:spcAft>
              <a:buNone/>
            </a:pPr>
            <a:r>
              <a:rPr lang="en" sz="2400">
                <a:solidFill>
                  <a:schemeClr val="lt1"/>
                </a:solidFill>
                <a:latin typeface="Roboto"/>
                <a:ea typeface="Roboto"/>
                <a:cs typeface="Roboto"/>
                <a:sym typeface="Roboto"/>
              </a:rPr>
              <a:t>When reporting to ACIP, the CDC has never mentioned adjusting the VAERS data with the URF.</a:t>
            </a:r>
            <a:endParaRPr sz="2400">
              <a:solidFill>
                <a:schemeClr val="lt1"/>
              </a:solidFill>
              <a:latin typeface="Roboto"/>
              <a:ea typeface="Roboto"/>
              <a:cs typeface="Roboto"/>
              <a:sym typeface="Roboto"/>
            </a:endParaRPr>
          </a:p>
          <a:p>
            <a:pPr marL="0" lvl="0" indent="0" algn="l" rtl="0">
              <a:spcBef>
                <a:spcPts val="0"/>
              </a:spcBef>
              <a:spcAft>
                <a:spcPts val="0"/>
              </a:spcAft>
              <a:buNone/>
            </a:pPr>
            <a:endParaRPr sz="2400">
              <a:solidFill>
                <a:schemeClr val="lt1"/>
              </a:solidFill>
              <a:latin typeface="Roboto"/>
              <a:ea typeface="Roboto"/>
              <a:cs typeface="Roboto"/>
              <a:sym typeface="Roboto"/>
            </a:endParaRPr>
          </a:p>
          <a:p>
            <a:pPr marL="0" lvl="0" indent="0" algn="l" rtl="0">
              <a:spcBef>
                <a:spcPts val="0"/>
              </a:spcBef>
              <a:spcAft>
                <a:spcPts val="0"/>
              </a:spcAft>
              <a:buNone/>
            </a:pPr>
            <a:r>
              <a:rPr lang="en" sz="2400">
                <a:solidFill>
                  <a:schemeClr val="lt1"/>
                </a:solidFill>
                <a:latin typeface="Roboto"/>
                <a:ea typeface="Roboto"/>
                <a:cs typeface="Roboto"/>
                <a:sym typeface="Roboto"/>
              </a:rPr>
              <a:t>My calculation was meticulously done here: </a:t>
            </a:r>
            <a:r>
              <a:rPr lang="en" sz="2400" u="sng">
                <a:solidFill>
                  <a:schemeClr val="hlink"/>
                </a:solidFill>
                <a:hlinkClick r:id="rId3"/>
              </a:rPr>
              <a:t>Estimating the number of COVID vaccine deaths in America</a:t>
            </a:r>
            <a:r>
              <a:rPr lang="en" sz="2400">
                <a:solidFill>
                  <a:schemeClr val="lt1"/>
                </a:solidFill>
                <a:latin typeface="Roboto"/>
                <a:ea typeface="Roboto"/>
                <a:cs typeface="Roboto"/>
                <a:sym typeface="Roboto"/>
              </a:rPr>
              <a:t>. It uses the methodology described in </a:t>
            </a:r>
            <a:r>
              <a:rPr lang="en" sz="2400" u="sng">
                <a:solidFill>
                  <a:schemeClr val="hlink"/>
                </a:solidFill>
                <a:latin typeface="Roboto"/>
                <a:ea typeface="Roboto"/>
                <a:cs typeface="Roboto"/>
                <a:sym typeface="Roboto"/>
                <a:hlinkClick r:id="rId4"/>
              </a:rPr>
              <a:t>this paper by 5 CDC authors</a:t>
            </a:r>
            <a:r>
              <a:rPr lang="en" sz="2400">
                <a:solidFill>
                  <a:schemeClr val="lt1"/>
                </a:solidFill>
                <a:latin typeface="Roboto"/>
                <a:ea typeface="Roboto"/>
                <a:cs typeface="Roboto"/>
                <a:sym typeface="Roboto"/>
              </a:rPr>
              <a:t>.</a:t>
            </a:r>
            <a:endParaRPr sz="2400">
              <a:solidFill>
                <a:schemeClr val="lt1"/>
              </a:solidFill>
              <a:latin typeface="Roboto"/>
              <a:ea typeface="Roboto"/>
              <a:cs typeface="Roboto"/>
              <a:sym typeface="Roboto"/>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3"/>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31</a:t>
            </a:fld>
            <a:endParaRPr/>
          </a:p>
        </p:txBody>
      </p:sp>
      <p:sp>
        <p:nvSpPr>
          <p:cNvPr id="294" name="Google Shape;294;p43"/>
          <p:cNvSpPr txBox="1"/>
          <p:nvPr/>
        </p:nvSpPr>
        <p:spPr>
          <a:xfrm>
            <a:off x="1042950" y="223525"/>
            <a:ext cx="7480500" cy="4894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chemeClr val="lt1"/>
                </a:solidFill>
                <a:latin typeface="Roboto"/>
                <a:ea typeface="Roboto"/>
                <a:cs typeface="Roboto"/>
                <a:sym typeface="Roboto"/>
              </a:rPr>
              <a:t>Gardasil: Ignoring the URF and safety signals</a:t>
            </a:r>
            <a:endParaRPr sz="2400" b="1">
              <a:solidFill>
                <a:schemeClr val="lt1"/>
              </a:solidFill>
              <a:latin typeface="Roboto"/>
              <a:ea typeface="Roboto"/>
              <a:cs typeface="Roboto"/>
              <a:sym typeface="Roboto"/>
            </a:endParaRPr>
          </a:p>
          <a:p>
            <a:pPr marL="0" lvl="0" indent="0" algn="l" rtl="0">
              <a:spcBef>
                <a:spcPts val="0"/>
              </a:spcBef>
              <a:spcAft>
                <a:spcPts val="0"/>
              </a:spcAft>
              <a:buNone/>
            </a:pPr>
            <a:endParaRPr sz="3000" b="1">
              <a:solidFill>
                <a:schemeClr val="lt1"/>
              </a:solidFill>
              <a:latin typeface="Roboto"/>
              <a:ea typeface="Roboto"/>
              <a:cs typeface="Roboto"/>
              <a:sym typeface="Roboto"/>
            </a:endParaRPr>
          </a:p>
          <a:p>
            <a:pPr marL="0" lvl="0" indent="0" algn="l" rtl="0">
              <a:spcBef>
                <a:spcPts val="0"/>
              </a:spcBef>
              <a:spcAft>
                <a:spcPts val="0"/>
              </a:spcAft>
              <a:buNone/>
            </a:pPr>
            <a:r>
              <a:rPr lang="en" sz="1800">
                <a:solidFill>
                  <a:schemeClr val="lt1"/>
                </a:solidFill>
                <a:latin typeface="Roboto"/>
                <a:ea typeface="Roboto"/>
                <a:cs typeface="Roboto"/>
                <a:sym typeface="Roboto"/>
              </a:rPr>
              <a:t>From </a:t>
            </a:r>
            <a:r>
              <a:rPr lang="en" sz="1800" i="1">
                <a:solidFill>
                  <a:schemeClr val="lt1"/>
                </a:solidFill>
                <a:latin typeface="Roboto"/>
                <a:ea typeface="Roboto"/>
                <a:cs typeface="Roboto"/>
                <a:sym typeface="Roboto"/>
              </a:rPr>
              <a:t>Turtles</a:t>
            </a:r>
            <a:r>
              <a:rPr lang="en" sz="1800">
                <a:solidFill>
                  <a:schemeClr val="lt1"/>
                </a:solidFill>
                <a:latin typeface="Roboto"/>
                <a:ea typeface="Roboto"/>
                <a:cs typeface="Roboto"/>
                <a:sym typeface="Roboto"/>
              </a:rPr>
              <a:t> (the Slade </a:t>
            </a:r>
            <a:r>
              <a:rPr lang="en" sz="1800" b="1">
                <a:solidFill>
                  <a:schemeClr val="lt1"/>
                </a:solidFill>
                <a:latin typeface="Roboto"/>
                <a:ea typeface="Roboto"/>
                <a:cs typeface="Roboto"/>
                <a:sym typeface="Roboto"/>
              </a:rPr>
              <a:t>2009 </a:t>
            </a:r>
            <a:r>
              <a:rPr lang="en" sz="1800">
                <a:solidFill>
                  <a:schemeClr val="lt1"/>
                </a:solidFill>
                <a:latin typeface="Roboto"/>
                <a:ea typeface="Roboto"/>
                <a:cs typeface="Roboto"/>
                <a:sym typeface="Roboto"/>
              </a:rPr>
              <a:t>report in Chapter 3, p. 100)...</a:t>
            </a:r>
            <a:endParaRPr sz="1800">
              <a:solidFill>
                <a:schemeClr val="lt1"/>
              </a:solidFill>
              <a:latin typeface="Roboto"/>
              <a:ea typeface="Roboto"/>
              <a:cs typeface="Roboto"/>
              <a:sym typeface="Roboto"/>
            </a:endParaRPr>
          </a:p>
          <a:p>
            <a:pPr marL="0" lvl="0" indent="0" algn="l" rtl="0">
              <a:spcBef>
                <a:spcPts val="0"/>
              </a:spcBef>
              <a:spcAft>
                <a:spcPts val="0"/>
              </a:spcAft>
              <a:buNone/>
            </a:pPr>
            <a:endParaRPr sz="1800">
              <a:solidFill>
                <a:schemeClr val="lt1"/>
              </a:solidFill>
              <a:latin typeface="Roboto"/>
              <a:ea typeface="Roboto"/>
              <a:cs typeface="Roboto"/>
              <a:sym typeface="Roboto"/>
            </a:endParaRPr>
          </a:p>
          <a:p>
            <a:pPr marL="0" lvl="0" indent="0" algn="l" rtl="0">
              <a:spcBef>
                <a:spcPts val="0"/>
              </a:spcBef>
              <a:spcAft>
                <a:spcPts val="0"/>
              </a:spcAft>
              <a:buNone/>
            </a:pPr>
            <a:r>
              <a:rPr lang="en" sz="1800" b="1">
                <a:solidFill>
                  <a:schemeClr val="lt1"/>
                </a:solidFill>
                <a:latin typeface="Roboto"/>
                <a:ea typeface="Roboto"/>
                <a:cs typeface="Roboto"/>
                <a:sym typeface="Roboto"/>
              </a:rPr>
              <a:t>2006: FDA </a:t>
            </a:r>
            <a:r>
              <a:rPr lang="en" sz="1800">
                <a:solidFill>
                  <a:schemeClr val="lt1"/>
                </a:solidFill>
                <a:latin typeface="Roboto"/>
                <a:ea typeface="Roboto"/>
                <a:cs typeface="Roboto"/>
                <a:sym typeface="Roboto"/>
              </a:rPr>
              <a:t>approved. Serious issues began surfacing linked temporally.</a:t>
            </a:r>
            <a:endParaRPr sz="1800">
              <a:solidFill>
                <a:schemeClr val="lt1"/>
              </a:solidFill>
              <a:latin typeface="Roboto"/>
              <a:ea typeface="Roboto"/>
              <a:cs typeface="Roboto"/>
              <a:sym typeface="Roboto"/>
            </a:endParaRPr>
          </a:p>
          <a:p>
            <a:pPr marL="0" lvl="0" indent="0" algn="l" rtl="0">
              <a:spcBef>
                <a:spcPts val="0"/>
              </a:spcBef>
              <a:spcAft>
                <a:spcPts val="0"/>
              </a:spcAft>
              <a:buNone/>
            </a:pPr>
            <a:endParaRPr sz="1800">
              <a:solidFill>
                <a:schemeClr val="lt1"/>
              </a:solidFill>
              <a:latin typeface="Roboto"/>
              <a:ea typeface="Roboto"/>
              <a:cs typeface="Roboto"/>
              <a:sym typeface="Roboto"/>
            </a:endParaRPr>
          </a:p>
          <a:p>
            <a:pPr marL="0" lvl="0" indent="0" algn="l" rtl="0">
              <a:spcBef>
                <a:spcPts val="0"/>
              </a:spcBef>
              <a:spcAft>
                <a:spcPts val="0"/>
              </a:spcAft>
              <a:buNone/>
            </a:pPr>
            <a:r>
              <a:rPr lang="en" sz="1800" b="1">
                <a:solidFill>
                  <a:schemeClr val="lt1"/>
                </a:solidFill>
                <a:latin typeface="Roboto"/>
                <a:ea typeface="Roboto"/>
                <a:cs typeface="Roboto"/>
                <a:sym typeface="Roboto"/>
              </a:rPr>
              <a:t>2009:</a:t>
            </a:r>
            <a:r>
              <a:rPr lang="en" sz="1800">
                <a:solidFill>
                  <a:schemeClr val="lt1"/>
                </a:solidFill>
                <a:latin typeface="Roboto"/>
                <a:ea typeface="Roboto"/>
                <a:cs typeface="Roboto"/>
                <a:sym typeface="Roboto"/>
              </a:rPr>
              <a:t> The CDC starts investigation! It concluded the safety profile was generally consistent with other vaccines even though the authors acknowledged that the VAERS reporting rate for Gardasil was “</a:t>
            </a:r>
            <a:r>
              <a:rPr lang="en" sz="1800">
                <a:solidFill>
                  <a:srgbClr val="FFFF00"/>
                </a:solidFill>
                <a:latin typeface="Roboto"/>
                <a:ea typeface="Roboto"/>
                <a:cs typeface="Roboto"/>
                <a:sym typeface="Roboto"/>
              </a:rPr>
              <a:t>triple </a:t>
            </a:r>
            <a:r>
              <a:rPr lang="en" sz="1800">
                <a:solidFill>
                  <a:schemeClr val="lt1"/>
                </a:solidFill>
                <a:latin typeface="Roboto"/>
                <a:ea typeface="Roboto"/>
                <a:cs typeface="Roboto"/>
                <a:sym typeface="Roboto"/>
              </a:rPr>
              <a:t>that of </a:t>
            </a:r>
            <a:r>
              <a:rPr lang="en" sz="1800">
                <a:solidFill>
                  <a:srgbClr val="FFFF00"/>
                </a:solidFill>
                <a:latin typeface="Roboto"/>
                <a:ea typeface="Roboto"/>
                <a:cs typeface="Roboto"/>
                <a:sym typeface="Roboto"/>
              </a:rPr>
              <a:t>all other vaccines </a:t>
            </a:r>
            <a:r>
              <a:rPr lang="en" sz="1800" i="1">
                <a:solidFill>
                  <a:srgbClr val="FFFF00"/>
                </a:solidFill>
                <a:latin typeface="Roboto"/>
                <a:ea typeface="Roboto"/>
                <a:cs typeface="Roboto"/>
                <a:sym typeface="Roboto"/>
              </a:rPr>
              <a:t>combined</a:t>
            </a:r>
            <a:r>
              <a:rPr lang="en" sz="1800">
                <a:solidFill>
                  <a:schemeClr val="lt1"/>
                </a:solidFill>
                <a:latin typeface="Roboto"/>
                <a:ea typeface="Roboto"/>
                <a:cs typeface="Roboto"/>
                <a:sym typeface="Roboto"/>
              </a:rPr>
              <a:t>.” They attributed the higher reporting rate to greater public attention (</a:t>
            </a:r>
            <a:r>
              <a:rPr lang="en" sz="1800" i="1">
                <a:solidFill>
                  <a:schemeClr val="lt1"/>
                </a:solidFill>
                <a:latin typeface="Roboto"/>
                <a:ea typeface="Roboto"/>
                <a:cs typeface="Roboto"/>
                <a:sym typeface="Roboto"/>
              </a:rPr>
              <a:t>without evidence</a:t>
            </a:r>
            <a:r>
              <a:rPr lang="en" sz="1800">
                <a:solidFill>
                  <a:schemeClr val="lt1"/>
                </a:solidFill>
                <a:latin typeface="Roboto"/>
                <a:ea typeface="Roboto"/>
                <a:cs typeface="Roboto"/>
                <a:sym typeface="Roboto"/>
              </a:rPr>
              <a:t>). </a:t>
            </a:r>
            <a:r>
              <a:rPr lang="en" sz="1800">
                <a:solidFill>
                  <a:srgbClr val="FEF700"/>
                </a:solidFill>
                <a:latin typeface="Roboto"/>
                <a:ea typeface="Roboto"/>
                <a:cs typeface="Roboto"/>
                <a:sym typeface="Roboto"/>
              </a:rPr>
              <a:t>Does this sound familiar?</a:t>
            </a:r>
            <a:endParaRPr sz="1800">
              <a:solidFill>
                <a:srgbClr val="FEF700"/>
              </a:solidFill>
              <a:latin typeface="Roboto"/>
              <a:ea typeface="Roboto"/>
              <a:cs typeface="Roboto"/>
              <a:sym typeface="Roboto"/>
            </a:endParaRPr>
          </a:p>
          <a:p>
            <a:pPr marL="0" lvl="0" indent="0" algn="l" rtl="0">
              <a:spcBef>
                <a:spcPts val="0"/>
              </a:spcBef>
              <a:spcAft>
                <a:spcPts val="0"/>
              </a:spcAft>
              <a:buNone/>
            </a:pPr>
            <a:endParaRPr sz="1800">
              <a:solidFill>
                <a:srgbClr val="FEF700"/>
              </a:solidFill>
              <a:latin typeface="Roboto"/>
              <a:ea typeface="Roboto"/>
              <a:cs typeface="Roboto"/>
              <a:sym typeface="Roboto"/>
            </a:endParaRPr>
          </a:p>
          <a:p>
            <a:pPr marL="0" lvl="0" indent="0" algn="l" rtl="0">
              <a:spcBef>
                <a:spcPts val="0"/>
              </a:spcBef>
              <a:spcAft>
                <a:spcPts val="0"/>
              </a:spcAft>
              <a:buNone/>
            </a:pPr>
            <a:r>
              <a:rPr lang="en" sz="1800" b="1">
                <a:solidFill>
                  <a:schemeClr val="lt1"/>
                </a:solidFill>
                <a:latin typeface="Roboto"/>
                <a:ea typeface="Roboto"/>
                <a:cs typeface="Roboto"/>
                <a:sym typeface="Roboto"/>
              </a:rPr>
              <a:t>2011: </a:t>
            </a:r>
            <a:r>
              <a:rPr lang="en" sz="1800" u="sng">
                <a:solidFill>
                  <a:schemeClr val="hlink"/>
                </a:solidFill>
                <a:latin typeface="Roboto"/>
                <a:ea typeface="Roboto"/>
                <a:cs typeface="Roboto"/>
                <a:sym typeface="Roboto"/>
                <a:hlinkClick r:id="rId3"/>
              </a:rPr>
              <a:t>120 countries approved Gardasil</a:t>
            </a:r>
            <a:r>
              <a:rPr lang="en" sz="1800">
                <a:solidFill>
                  <a:schemeClr val="lt1"/>
                </a:solidFill>
                <a:latin typeface="Roboto"/>
                <a:ea typeface="Roboto"/>
                <a:cs typeface="Roboto"/>
                <a:sym typeface="Roboto"/>
              </a:rPr>
              <a:t>. </a:t>
            </a:r>
            <a:endParaRPr sz="1800">
              <a:solidFill>
                <a:schemeClr val="lt1"/>
              </a:solidFill>
              <a:latin typeface="Roboto"/>
              <a:ea typeface="Roboto"/>
              <a:cs typeface="Roboto"/>
              <a:sym typeface="Roboto"/>
            </a:endParaRPr>
          </a:p>
          <a:p>
            <a:pPr marL="0" lvl="0" indent="0" algn="l" rtl="0">
              <a:spcBef>
                <a:spcPts val="0"/>
              </a:spcBef>
              <a:spcAft>
                <a:spcPts val="0"/>
              </a:spcAft>
              <a:buNone/>
            </a:pPr>
            <a:endParaRPr sz="1800">
              <a:solidFill>
                <a:schemeClr val="lt1"/>
              </a:solidFill>
              <a:latin typeface="Roboto"/>
              <a:ea typeface="Roboto"/>
              <a:cs typeface="Roboto"/>
              <a:sym typeface="Roboto"/>
            </a:endParaRPr>
          </a:p>
          <a:p>
            <a:pPr marL="0" lvl="0" indent="0" algn="l" rtl="0">
              <a:spcBef>
                <a:spcPts val="0"/>
              </a:spcBef>
              <a:spcAft>
                <a:spcPts val="0"/>
              </a:spcAft>
              <a:buNone/>
            </a:pPr>
            <a:r>
              <a:rPr lang="en" sz="1800">
                <a:solidFill>
                  <a:schemeClr val="lt1"/>
                </a:solidFill>
                <a:latin typeface="Roboto"/>
                <a:ea typeface="Roboto"/>
                <a:cs typeface="Roboto"/>
                <a:sym typeface="Roboto"/>
              </a:rPr>
              <a:t>Today, &gt;10 years later, nobody is the wiser.</a:t>
            </a:r>
            <a:endParaRPr sz="1800">
              <a:solidFill>
                <a:schemeClr val="lt1"/>
              </a:solidFill>
              <a:latin typeface="Roboto"/>
              <a:ea typeface="Roboto"/>
              <a:cs typeface="Roboto"/>
              <a:sym typeface="Roboto"/>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4"/>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32</a:t>
            </a:fld>
            <a:endParaRPr/>
          </a:p>
        </p:txBody>
      </p:sp>
      <p:sp>
        <p:nvSpPr>
          <p:cNvPr id="300" name="Google Shape;300;p44"/>
          <p:cNvSpPr txBox="1"/>
          <p:nvPr/>
        </p:nvSpPr>
        <p:spPr>
          <a:xfrm>
            <a:off x="890550" y="604525"/>
            <a:ext cx="7480500" cy="397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solidFill>
                  <a:schemeClr val="lt1"/>
                </a:solidFill>
                <a:latin typeface="Roboto"/>
                <a:ea typeface="Roboto"/>
                <a:cs typeface="Roboto"/>
                <a:sym typeface="Roboto"/>
              </a:rPr>
              <a:t>VAERS: Estimating the number dead</a:t>
            </a:r>
            <a:endParaRPr sz="3000" b="1">
              <a:solidFill>
                <a:schemeClr val="lt1"/>
              </a:solidFill>
              <a:latin typeface="Roboto"/>
              <a:ea typeface="Roboto"/>
              <a:cs typeface="Roboto"/>
              <a:sym typeface="Roboto"/>
            </a:endParaRPr>
          </a:p>
          <a:p>
            <a:pPr marL="457200" marR="0" lvl="0" indent="-381000" algn="l" rtl="0">
              <a:lnSpc>
                <a:spcPct val="100000"/>
              </a:lnSpc>
              <a:spcBef>
                <a:spcPts val="0"/>
              </a:spcBef>
              <a:spcAft>
                <a:spcPts val="0"/>
              </a:spcAft>
              <a:buClr>
                <a:srgbClr val="CCCCCC"/>
              </a:buClr>
              <a:buSzPts val="2400"/>
              <a:buFont typeface="Roboto"/>
              <a:buAutoNum type="arabicPeriod"/>
            </a:pPr>
            <a:r>
              <a:rPr lang="en" sz="2400">
                <a:solidFill>
                  <a:srgbClr val="CCCCCC"/>
                </a:solidFill>
                <a:latin typeface="Roboto"/>
                <a:ea typeface="Roboto"/>
                <a:cs typeface="Roboto"/>
                <a:sym typeface="Roboto"/>
              </a:rPr>
              <a:t>Over 13,972 deaths in US reported</a:t>
            </a:r>
            <a:endParaRPr sz="2400">
              <a:solidFill>
                <a:srgbClr val="CCCCCC"/>
              </a:solidFill>
              <a:latin typeface="Roboto"/>
              <a:ea typeface="Roboto"/>
              <a:cs typeface="Roboto"/>
              <a:sym typeface="Roboto"/>
            </a:endParaRPr>
          </a:p>
          <a:p>
            <a:pPr marL="457200" marR="0" lvl="0" indent="-381000" algn="l" rtl="0">
              <a:lnSpc>
                <a:spcPct val="100000"/>
              </a:lnSpc>
              <a:spcBef>
                <a:spcPts val="0"/>
              </a:spcBef>
              <a:spcAft>
                <a:spcPts val="0"/>
              </a:spcAft>
              <a:buClr>
                <a:srgbClr val="CCCCCC"/>
              </a:buClr>
              <a:buSzPts val="2400"/>
              <a:buFont typeface="Roboto"/>
              <a:buAutoNum type="arabicPeriod"/>
            </a:pPr>
            <a:r>
              <a:rPr lang="en" sz="2400">
                <a:solidFill>
                  <a:srgbClr val="CCCCCC"/>
                </a:solidFill>
                <a:latin typeface="Roboto"/>
                <a:ea typeface="Roboto"/>
                <a:cs typeface="Roboto"/>
                <a:sym typeface="Roboto"/>
              </a:rPr>
              <a:t>Subtract 1,000 for “background deaths”</a:t>
            </a:r>
            <a:endParaRPr sz="2400">
              <a:solidFill>
                <a:srgbClr val="CCCCCC"/>
              </a:solidFill>
              <a:latin typeface="Roboto"/>
              <a:ea typeface="Roboto"/>
              <a:cs typeface="Roboto"/>
              <a:sym typeface="Roboto"/>
            </a:endParaRPr>
          </a:p>
          <a:p>
            <a:pPr marL="457200" marR="0" lvl="0" indent="-381000" algn="l" rtl="0">
              <a:lnSpc>
                <a:spcPct val="100000"/>
              </a:lnSpc>
              <a:spcBef>
                <a:spcPts val="0"/>
              </a:spcBef>
              <a:spcAft>
                <a:spcPts val="0"/>
              </a:spcAft>
              <a:buClr>
                <a:srgbClr val="CCCCCC"/>
              </a:buClr>
              <a:buSzPts val="2400"/>
              <a:buFont typeface="Roboto"/>
              <a:buAutoNum type="arabicPeriod"/>
            </a:pPr>
            <a:r>
              <a:rPr lang="en" sz="2400">
                <a:solidFill>
                  <a:srgbClr val="CCCCCC"/>
                </a:solidFill>
                <a:latin typeface="Roboto"/>
                <a:ea typeface="Roboto"/>
                <a:cs typeface="Roboto"/>
                <a:sym typeface="Roboto"/>
              </a:rPr>
              <a:t>12,972 “excess” deaths</a:t>
            </a:r>
            <a:endParaRPr sz="2400">
              <a:solidFill>
                <a:srgbClr val="CCCCCC"/>
              </a:solidFill>
              <a:latin typeface="Roboto"/>
              <a:ea typeface="Roboto"/>
              <a:cs typeface="Roboto"/>
              <a:sym typeface="Roboto"/>
            </a:endParaRPr>
          </a:p>
          <a:p>
            <a:pPr marL="457200" marR="0" lvl="0" indent="-381000" algn="l" rtl="0">
              <a:lnSpc>
                <a:spcPct val="100000"/>
              </a:lnSpc>
              <a:spcBef>
                <a:spcPts val="0"/>
              </a:spcBef>
              <a:spcAft>
                <a:spcPts val="0"/>
              </a:spcAft>
              <a:buClr>
                <a:srgbClr val="CCCCCC"/>
              </a:buClr>
              <a:buSzPts val="2400"/>
              <a:buFont typeface="Roboto"/>
              <a:buAutoNum type="arabicPeriod"/>
            </a:pPr>
            <a:r>
              <a:rPr lang="en" sz="2400">
                <a:solidFill>
                  <a:srgbClr val="CCCCCC"/>
                </a:solidFill>
                <a:latin typeface="Roboto"/>
                <a:ea typeface="Roboto"/>
                <a:cs typeface="Roboto"/>
                <a:sym typeface="Roboto"/>
              </a:rPr>
              <a:t>Assume 10% were COVID deaths</a:t>
            </a:r>
            <a:endParaRPr sz="2400">
              <a:solidFill>
                <a:srgbClr val="CCCCCC"/>
              </a:solidFill>
              <a:latin typeface="Roboto"/>
              <a:ea typeface="Roboto"/>
              <a:cs typeface="Roboto"/>
              <a:sym typeface="Roboto"/>
            </a:endParaRPr>
          </a:p>
          <a:p>
            <a:pPr marL="457200" marR="0" lvl="0" indent="-381000" algn="l" rtl="0">
              <a:lnSpc>
                <a:spcPct val="100000"/>
              </a:lnSpc>
              <a:spcBef>
                <a:spcPts val="0"/>
              </a:spcBef>
              <a:spcAft>
                <a:spcPts val="0"/>
              </a:spcAft>
              <a:buClr>
                <a:srgbClr val="CCCCCC"/>
              </a:buClr>
              <a:buSzPts val="2400"/>
              <a:buFont typeface="Roboto"/>
              <a:buAutoNum type="arabicPeriod"/>
            </a:pPr>
            <a:r>
              <a:rPr lang="en" sz="2400">
                <a:solidFill>
                  <a:srgbClr val="CCCCCC"/>
                </a:solidFill>
                <a:latin typeface="Roboto"/>
                <a:ea typeface="Roboto"/>
                <a:cs typeface="Roboto"/>
                <a:sym typeface="Roboto"/>
              </a:rPr>
              <a:t>11,674 * 41 = </a:t>
            </a:r>
            <a:r>
              <a:rPr lang="en" sz="2400" b="1">
                <a:solidFill>
                  <a:schemeClr val="lt1"/>
                </a:solidFill>
                <a:latin typeface="Roboto"/>
                <a:ea typeface="Roboto"/>
                <a:cs typeface="Roboto"/>
                <a:sym typeface="Roboto"/>
              </a:rPr>
              <a:t>478K unexplained excess deaths</a:t>
            </a:r>
            <a:endParaRPr sz="2400" b="1">
              <a:solidFill>
                <a:schemeClr val="lt1"/>
              </a:solidFill>
              <a:latin typeface="Roboto"/>
              <a:ea typeface="Roboto"/>
              <a:cs typeface="Roboto"/>
              <a:sym typeface="Roboto"/>
            </a:endParaRPr>
          </a:p>
          <a:p>
            <a:pPr marL="457200" marR="0" lvl="0" indent="-381000" algn="l" rtl="0">
              <a:lnSpc>
                <a:spcPct val="100000"/>
              </a:lnSpc>
              <a:spcBef>
                <a:spcPts val="0"/>
              </a:spcBef>
              <a:spcAft>
                <a:spcPts val="0"/>
              </a:spcAft>
              <a:buClr>
                <a:srgbClr val="CCCCCC"/>
              </a:buClr>
              <a:buSzPts val="2400"/>
              <a:buFont typeface="Roboto"/>
              <a:buAutoNum type="arabicPeriod"/>
            </a:pPr>
            <a:r>
              <a:rPr lang="en" sz="2400">
                <a:solidFill>
                  <a:srgbClr val="CCCCCC"/>
                </a:solidFill>
                <a:latin typeface="Roboto"/>
                <a:ea typeface="Roboto"/>
                <a:cs typeface="Roboto"/>
                <a:sym typeface="Roboto"/>
              </a:rPr>
              <a:t>This is conservative. 41 is URF for anaphylaxis per </a:t>
            </a:r>
            <a:r>
              <a:rPr lang="en" sz="2400" u="sng">
                <a:solidFill>
                  <a:schemeClr val="hlink"/>
                </a:solidFill>
                <a:latin typeface="Roboto"/>
                <a:ea typeface="Roboto"/>
                <a:cs typeface="Roboto"/>
                <a:sym typeface="Roboto"/>
                <a:hlinkClick r:id="rId3"/>
              </a:rPr>
              <a:t>JAMA paper</a:t>
            </a:r>
            <a:r>
              <a:rPr lang="en" sz="2400">
                <a:solidFill>
                  <a:srgbClr val="CCCCCC"/>
                </a:solidFill>
                <a:latin typeface="Roboto"/>
                <a:ea typeface="Roboto"/>
                <a:cs typeface="Roboto"/>
                <a:sym typeface="Roboto"/>
              </a:rPr>
              <a:t>. Anaphylaxis is “best case reporting.”</a:t>
            </a:r>
            <a:endParaRPr sz="2400">
              <a:solidFill>
                <a:srgbClr val="CCCCCC"/>
              </a:solidFill>
              <a:latin typeface="Roboto"/>
              <a:ea typeface="Roboto"/>
              <a:cs typeface="Roboto"/>
              <a:sym typeface="Roboto"/>
            </a:endParaRPr>
          </a:p>
          <a:p>
            <a:pPr marL="457200" marR="0" lvl="0" indent="-381000" algn="l" rtl="0">
              <a:lnSpc>
                <a:spcPct val="100000"/>
              </a:lnSpc>
              <a:spcBef>
                <a:spcPts val="0"/>
              </a:spcBef>
              <a:spcAft>
                <a:spcPts val="0"/>
              </a:spcAft>
              <a:buClr>
                <a:srgbClr val="CCCCCC"/>
              </a:buClr>
              <a:buSzPts val="2400"/>
              <a:buFont typeface="Roboto"/>
              <a:buAutoNum type="arabicPeriod"/>
            </a:pPr>
            <a:r>
              <a:rPr lang="en" sz="2400">
                <a:solidFill>
                  <a:srgbClr val="CCCCCC"/>
                </a:solidFill>
                <a:latin typeface="Roboto"/>
                <a:ea typeface="Roboto"/>
                <a:cs typeface="Roboto"/>
                <a:sym typeface="Roboto"/>
              </a:rPr>
              <a:t>Methodology described </a:t>
            </a:r>
            <a:r>
              <a:rPr lang="en" sz="2400" u="sng">
                <a:solidFill>
                  <a:schemeClr val="hlink"/>
                </a:solidFill>
                <a:latin typeface="Roboto"/>
                <a:ea typeface="Roboto"/>
                <a:cs typeface="Roboto"/>
                <a:sym typeface="Roboto"/>
                <a:hlinkClick r:id="rId4"/>
              </a:rPr>
              <a:t>here</a:t>
            </a:r>
            <a:r>
              <a:rPr lang="en" sz="2400">
                <a:solidFill>
                  <a:srgbClr val="CCCCCC"/>
                </a:solidFill>
                <a:latin typeface="Roboto"/>
                <a:ea typeface="Roboto"/>
                <a:cs typeface="Roboto"/>
                <a:sym typeface="Roboto"/>
              </a:rPr>
              <a:t>; based on </a:t>
            </a:r>
            <a:r>
              <a:rPr lang="en" sz="2400" u="sng">
                <a:solidFill>
                  <a:schemeClr val="hlink"/>
                </a:solidFill>
                <a:latin typeface="Roboto"/>
                <a:ea typeface="Roboto"/>
                <a:cs typeface="Roboto"/>
                <a:sym typeface="Roboto"/>
                <a:hlinkClick r:id="rId5"/>
              </a:rPr>
              <a:t>CDC paper</a:t>
            </a:r>
            <a:r>
              <a:rPr lang="en" sz="2400">
                <a:solidFill>
                  <a:srgbClr val="CCCCCC"/>
                </a:solidFill>
                <a:latin typeface="Roboto"/>
                <a:ea typeface="Roboto"/>
                <a:cs typeface="Roboto"/>
                <a:sym typeface="Roboto"/>
              </a:rPr>
              <a:t>.</a:t>
            </a:r>
            <a:endParaRPr sz="2400">
              <a:solidFill>
                <a:srgbClr val="CCCCCC"/>
              </a:solidFill>
              <a:latin typeface="Roboto"/>
              <a:ea typeface="Roboto"/>
              <a:cs typeface="Roboto"/>
              <a:sym typeface="Roboto"/>
            </a:endParaRPr>
          </a:p>
          <a:p>
            <a:pPr marL="457200" marR="0" lvl="0" indent="-381000" algn="l" rtl="0">
              <a:lnSpc>
                <a:spcPct val="100000"/>
              </a:lnSpc>
              <a:spcBef>
                <a:spcPts val="0"/>
              </a:spcBef>
              <a:spcAft>
                <a:spcPts val="0"/>
              </a:spcAft>
              <a:buClr>
                <a:srgbClr val="CCCCCC"/>
              </a:buClr>
              <a:buSzPts val="2400"/>
              <a:buFont typeface="Roboto"/>
              <a:buAutoNum type="arabicPeriod"/>
            </a:pPr>
            <a:r>
              <a:rPr lang="en" sz="2400">
                <a:solidFill>
                  <a:srgbClr val="CCCCCC"/>
                </a:solidFill>
                <a:latin typeface="Roboto"/>
                <a:ea typeface="Roboto"/>
                <a:cs typeface="Roboto"/>
                <a:sym typeface="Roboto"/>
              </a:rPr>
              <a:t>Other URF values: 31 (Rose), 50 (Siri), …</a:t>
            </a:r>
            <a:endParaRPr sz="2400">
              <a:solidFill>
                <a:srgbClr val="CCCCCC"/>
              </a:solidFill>
              <a:latin typeface="Roboto"/>
              <a:ea typeface="Roboto"/>
              <a:cs typeface="Roboto"/>
              <a:sym typeface="Roboto"/>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5"/>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33</a:t>
            </a:fld>
            <a:endParaRPr/>
          </a:p>
        </p:txBody>
      </p:sp>
      <p:sp>
        <p:nvSpPr>
          <p:cNvPr id="306" name="Google Shape;306;p45"/>
          <p:cNvSpPr txBox="1"/>
          <p:nvPr/>
        </p:nvSpPr>
        <p:spPr>
          <a:xfrm>
            <a:off x="1042950" y="452125"/>
            <a:ext cx="6395100" cy="354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b="1">
                <a:solidFill>
                  <a:schemeClr val="lt1"/>
                </a:solidFill>
                <a:latin typeface="Roboto"/>
                <a:ea typeface="Roboto"/>
                <a:cs typeface="Roboto"/>
                <a:sym typeface="Roboto"/>
              </a:rPr>
              <a:t>Attacks vs. Explanations</a:t>
            </a:r>
            <a:endParaRPr sz="3600" b="1">
              <a:solidFill>
                <a:schemeClr val="lt1"/>
              </a:solidFill>
              <a:latin typeface="Roboto"/>
              <a:ea typeface="Roboto"/>
              <a:cs typeface="Roboto"/>
              <a:sym typeface="Roboto"/>
            </a:endParaRPr>
          </a:p>
          <a:p>
            <a:pPr marL="457200" marR="0" lvl="0" indent="-457200" algn="l" rtl="0">
              <a:lnSpc>
                <a:spcPct val="100000"/>
              </a:lnSpc>
              <a:spcBef>
                <a:spcPts val="0"/>
              </a:spcBef>
              <a:spcAft>
                <a:spcPts val="0"/>
              </a:spcAft>
              <a:buClr>
                <a:srgbClr val="CCCCCC"/>
              </a:buClr>
              <a:buSzPts val="3600"/>
              <a:buFont typeface="Roboto"/>
              <a:buAutoNum type="arabicPeriod"/>
            </a:pPr>
            <a:r>
              <a:rPr lang="en" sz="3000">
                <a:solidFill>
                  <a:srgbClr val="CCCCCC"/>
                </a:solidFill>
                <a:latin typeface="Roboto"/>
                <a:ea typeface="Roboto"/>
                <a:cs typeface="Roboto"/>
                <a:sym typeface="Roboto"/>
              </a:rPr>
              <a:t>“Dumpster diving”</a:t>
            </a:r>
            <a:br>
              <a:rPr lang="en" sz="3000">
                <a:solidFill>
                  <a:srgbClr val="CCCCCC"/>
                </a:solidFill>
                <a:latin typeface="Roboto"/>
                <a:ea typeface="Roboto"/>
                <a:cs typeface="Roboto"/>
                <a:sym typeface="Roboto"/>
              </a:rPr>
            </a:br>
            <a:r>
              <a:rPr lang="en">
                <a:solidFill>
                  <a:schemeClr val="lt1"/>
                </a:solidFill>
                <a:latin typeface="Roboto"/>
                <a:ea typeface="Roboto"/>
                <a:cs typeface="Roboto"/>
                <a:sym typeface="Roboto"/>
              </a:rPr>
              <a:t>VAERS is used whenever it supports the narrative</a:t>
            </a:r>
            <a:endParaRPr sz="3600">
              <a:solidFill>
                <a:srgbClr val="CCCCCC"/>
              </a:solidFill>
              <a:latin typeface="Roboto"/>
              <a:ea typeface="Roboto"/>
              <a:cs typeface="Roboto"/>
              <a:sym typeface="Roboto"/>
            </a:endParaRPr>
          </a:p>
          <a:p>
            <a:pPr marL="457200" lvl="0" indent="-419100" algn="l" rtl="0">
              <a:spcBef>
                <a:spcPts val="0"/>
              </a:spcBef>
              <a:spcAft>
                <a:spcPts val="0"/>
              </a:spcAft>
              <a:buClr>
                <a:srgbClr val="CCCCCC"/>
              </a:buClr>
              <a:buSzPts val="3000"/>
              <a:buFont typeface="Roboto"/>
              <a:buAutoNum type="arabicPeriod"/>
            </a:pPr>
            <a:r>
              <a:rPr lang="en" sz="3000">
                <a:solidFill>
                  <a:srgbClr val="CCCCCC"/>
                </a:solidFill>
                <a:latin typeface="Roboto"/>
                <a:ea typeface="Roboto"/>
                <a:cs typeface="Roboto"/>
                <a:sym typeface="Roboto"/>
              </a:rPr>
              <a:t>You don’t know how to interpret it</a:t>
            </a:r>
            <a:br>
              <a:rPr lang="en" sz="3600">
                <a:solidFill>
                  <a:srgbClr val="CCCCCC"/>
                </a:solidFill>
                <a:latin typeface="Roboto"/>
                <a:ea typeface="Roboto"/>
                <a:cs typeface="Roboto"/>
                <a:sym typeface="Roboto"/>
              </a:rPr>
            </a:br>
            <a:r>
              <a:rPr lang="en">
                <a:solidFill>
                  <a:schemeClr val="lt1"/>
                </a:solidFill>
                <a:latin typeface="Roboto"/>
                <a:ea typeface="Roboto"/>
                <a:cs typeface="Roboto"/>
                <a:sym typeface="Roboto"/>
              </a:rPr>
              <a:t>Gaslighting doesn’t work. They are camera shy.</a:t>
            </a:r>
            <a:endParaRPr sz="3600">
              <a:solidFill>
                <a:srgbClr val="CCCCCC"/>
              </a:solidFill>
              <a:latin typeface="Roboto"/>
              <a:ea typeface="Roboto"/>
              <a:cs typeface="Roboto"/>
              <a:sym typeface="Roboto"/>
            </a:endParaRPr>
          </a:p>
          <a:p>
            <a:pPr marL="457200" marR="0" lvl="0" indent="-419100" algn="l" rtl="0">
              <a:lnSpc>
                <a:spcPct val="100000"/>
              </a:lnSpc>
              <a:spcBef>
                <a:spcPts val="0"/>
              </a:spcBef>
              <a:spcAft>
                <a:spcPts val="0"/>
              </a:spcAft>
              <a:buClr>
                <a:srgbClr val="CCCCCC"/>
              </a:buClr>
              <a:buSzPts val="3000"/>
              <a:buFont typeface="Roboto"/>
              <a:buAutoNum type="arabicPeriod"/>
            </a:pPr>
            <a:r>
              <a:rPr lang="en" sz="3000">
                <a:solidFill>
                  <a:srgbClr val="CCCCCC"/>
                </a:solidFill>
                <a:latin typeface="Roboto"/>
                <a:ea typeface="Roboto"/>
                <a:cs typeface="Roboto"/>
                <a:sym typeface="Roboto"/>
              </a:rPr>
              <a:t>It’s just over-reporting</a:t>
            </a:r>
            <a:br>
              <a:rPr lang="en" sz="3000">
                <a:solidFill>
                  <a:srgbClr val="CCCCCC"/>
                </a:solidFill>
                <a:latin typeface="Roboto"/>
                <a:ea typeface="Roboto"/>
                <a:cs typeface="Roboto"/>
                <a:sym typeface="Roboto"/>
              </a:rPr>
            </a:br>
            <a:r>
              <a:rPr lang="en">
                <a:solidFill>
                  <a:schemeClr val="lt1"/>
                </a:solidFill>
                <a:latin typeface="Roboto"/>
                <a:ea typeface="Roboto"/>
                <a:cs typeface="Roboto"/>
                <a:sym typeface="Roboto"/>
              </a:rPr>
              <a:t>Propensity to report is same. Docs seeing more events.</a:t>
            </a:r>
            <a:endParaRPr sz="3000">
              <a:solidFill>
                <a:srgbClr val="CCCCCC"/>
              </a:solidFill>
              <a:latin typeface="Roboto"/>
              <a:ea typeface="Roboto"/>
              <a:cs typeface="Roboto"/>
              <a:sym typeface="Roboto"/>
            </a:endParaRPr>
          </a:p>
          <a:p>
            <a:pPr marL="457200" marR="0" lvl="0" indent="-419100" algn="l" rtl="0">
              <a:lnSpc>
                <a:spcPct val="100000"/>
              </a:lnSpc>
              <a:spcBef>
                <a:spcPts val="0"/>
              </a:spcBef>
              <a:spcAft>
                <a:spcPts val="0"/>
              </a:spcAft>
              <a:buClr>
                <a:srgbClr val="CCCCCC"/>
              </a:buClr>
              <a:buSzPts val="3000"/>
              <a:buFont typeface="Roboto"/>
              <a:buAutoNum type="arabicPeriod"/>
            </a:pPr>
            <a:r>
              <a:rPr lang="en" sz="3000">
                <a:solidFill>
                  <a:srgbClr val="CCCCCC"/>
                </a:solidFill>
                <a:latin typeface="Roboto"/>
                <a:ea typeface="Roboto"/>
                <a:cs typeface="Roboto"/>
                <a:sym typeface="Roboto"/>
              </a:rPr>
              <a:t>Correlation isn’t causation</a:t>
            </a:r>
            <a:endParaRPr sz="3000">
              <a:solidFill>
                <a:srgbClr val="CCCCCC"/>
              </a:solidFill>
              <a:latin typeface="Roboto"/>
              <a:ea typeface="Roboto"/>
              <a:cs typeface="Roboto"/>
              <a:sym typeface="Roboto"/>
            </a:endParaRPr>
          </a:p>
          <a:p>
            <a:pPr marL="457200" lvl="0" indent="0" algn="l" rtl="0">
              <a:spcBef>
                <a:spcPts val="0"/>
              </a:spcBef>
              <a:spcAft>
                <a:spcPts val="0"/>
              </a:spcAft>
              <a:buNone/>
            </a:pPr>
            <a:r>
              <a:rPr lang="en">
                <a:solidFill>
                  <a:schemeClr val="lt1"/>
                </a:solidFill>
                <a:latin typeface="Roboto"/>
                <a:ea typeface="Roboto"/>
                <a:cs typeface="Roboto"/>
                <a:sym typeface="Roboto"/>
              </a:rPr>
              <a:t>Really? Then what killed these people? </a:t>
            </a:r>
            <a:endParaRPr sz="3600">
              <a:solidFill>
                <a:srgbClr val="CCCCCC"/>
              </a:solidFill>
              <a:latin typeface="Roboto"/>
              <a:ea typeface="Roboto"/>
              <a:cs typeface="Roboto"/>
              <a:sym typeface="Roboto"/>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6"/>
          <p:cNvSpPr txBox="1">
            <a:spLocks noGrp="1"/>
          </p:cNvSpPr>
          <p:nvPr>
            <p:ph type="title"/>
          </p:nvPr>
        </p:nvSpPr>
        <p:spPr>
          <a:xfrm>
            <a:off x="490250" y="488250"/>
            <a:ext cx="80334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100">
                <a:solidFill>
                  <a:schemeClr val="accent5"/>
                </a:solidFill>
              </a:rPr>
              <a:t>It’s not “over reporting.” It’s “more events.”</a:t>
            </a:r>
            <a:endParaRPr sz="3100">
              <a:solidFill>
                <a:schemeClr val="accent5"/>
              </a:solidFill>
            </a:endParaRPr>
          </a:p>
          <a:p>
            <a:pPr marL="0" lvl="0" indent="0" algn="l" rtl="0">
              <a:spcBef>
                <a:spcPts val="0"/>
              </a:spcBef>
              <a:spcAft>
                <a:spcPts val="0"/>
              </a:spcAft>
              <a:buNone/>
            </a:pPr>
            <a:endParaRPr sz="1800"/>
          </a:p>
          <a:p>
            <a:pPr marL="0" lvl="0" indent="0" algn="l" rtl="0">
              <a:spcBef>
                <a:spcPts val="0"/>
              </a:spcBef>
              <a:spcAft>
                <a:spcPts val="0"/>
              </a:spcAft>
              <a:buNone/>
            </a:pPr>
            <a:r>
              <a:rPr lang="en" sz="3100"/>
              <a:t>Small practice </a:t>
            </a:r>
            <a:endParaRPr sz="1400">
              <a:solidFill>
                <a:srgbClr val="B7B7B7"/>
              </a:solidFill>
              <a:latin typeface="Verdana"/>
              <a:ea typeface="Verdana"/>
              <a:cs typeface="Verdana"/>
              <a:sym typeface="Verdana"/>
            </a:endParaRPr>
          </a:p>
          <a:p>
            <a:pPr marL="0" lvl="0" indent="0" algn="l" rtl="0">
              <a:spcBef>
                <a:spcPts val="0"/>
              </a:spcBef>
              <a:spcAft>
                <a:spcPts val="0"/>
              </a:spcAft>
              <a:buNone/>
            </a:pPr>
            <a:r>
              <a:rPr lang="en" sz="2400">
                <a:solidFill>
                  <a:srgbClr val="B7B7B7"/>
                </a:solidFill>
                <a:latin typeface="Verdana"/>
                <a:ea typeface="Verdana"/>
                <a:cs typeface="Verdana"/>
                <a:sym typeface="Verdana"/>
              </a:rPr>
              <a:t>750 patients</a:t>
            </a:r>
            <a:br>
              <a:rPr lang="en" sz="2400">
                <a:solidFill>
                  <a:srgbClr val="B7B7B7"/>
                </a:solidFill>
                <a:latin typeface="Verdana"/>
                <a:ea typeface="Verdana"/>
                <a:cs typeface="Verdana"/>
                <a:sym typeface="Verdana"/>
              </a:rPr>
            </a:br>
            <a:r>
              <a:rPr lang="en" sz="2400">
                <a:solidFill>
                  <a:srgbClr val="B7B7B7"/>
                </a:solidFill>
                <a:latin typeface="Verdana"/>
                <a:ea typeface="Verdana"/>
                <a:cs typeface="Verdana"/>
                <a:sym typeface="Verdana"/>
              </a:rPr>
              <a:t>Reports in 29 years:	  0</a:t>
            </a:r>
            <a:br>
              <a:rPr lang="en" sz="2400">
                <a:solidFill>
                  <a:srgbClr val="B7B7B7"/>
                </a:solidFill>
                <a:latin typeface="Verdana"/>
                <a:ea typeface="Verdana"/>
                <a:cs typeface="Verdana"/>
                <a:sym typeface="Verdana"/>
              </a:rPr>
            </a:br>
            <a:r>
              <a:rPr lang="en" sz="2400">
                <a:solidFill>
                  <a:srgbClr val="B7B7B7"/>
                </a:solidFill>
                <a:latin typeface="Verdana"/>
                <a:ea typeface="Verdana"/>
                <a:cs typeface="Verdana"/>
                <a:sym typeface="Verdana"/>
              </a:rPr>
              <a:t>Reports this year: 25 </a:t>
            </a:r>
            <a:endParaRPr sz="2400">
              <a:solidFill>
                <a:srgbClr val="B7B7B7"/>
              </a:solidFill>
              <a:latin typeface="Verdana"/>
              <a:ea typeface="Verdana"/>
              <a:cs typeface="Verdana"/>
              <a:sym typeface="Verdana"/>
            </a:endParaRPr>
          </a:p>
          <a:p>
            <a:pPr marL="0" lvl="0" indent="0" algn="l" rtl="0">
              <a:spcBef>
                <a:spcPts val="0"/>
              </a:spcBef>
              <a:spcAft>
                <a:spcPts val="0"/>
              </a:spcAft>
              <a:buNone/>
            </a:pPr>
            <a:endParaRPr sz="2400">
              <a:solidFill>
                <a:srgbClr val="B7B7B7"/>
              </a:solidFill>
              <a:latin typeface="Verdana"/>
              <a:ea typeface="Verdana"/>
              <a:cs typeface="Verdana"/>
              <a:sym typeface="Verdana"/>
            </a:endParaRPr>
          </a:p>
          <a:p>
            <a:pPr marL="0" lvl="0" indent="0" algn="l" rtl="0">
              <a:spcBef>
                <a:spcPts val="0"/>
              </a:spcBef>
              <a:spcAft>
                <a:spcPts val="0"/>
              </a:spcAft>
              <a:buNone/>
            </a:pPr>
            <a:r>
              <a:rPr lang="en" sz="3100"/>
              <a:t>Large neuro practice</a:t>
            </a:r>
            <a:endParaRPr sz="2500">
              <a:solidFill>
                <a:srgbClr val="B7B7B7"/>
              </a:solidFill>
            </a:endParaRPr>
          </a:p>
          <a:p>
            <a:pPr marL="0" lvl="0" indent="0" algn="l" rtl="0">
              <a:spcBef>
                <a:spcPts val="0"/>
              </a:spcBef>
              <a:spcAft>
                <a:spcPts val="0"/>
              </a:spcAft>
              <a:buNone/>
            </a:pPr>
            <a:r>
              <a:rPr lang="en" sz="2400">
                <a:solidFill>
                  <a:srgbClr val="B7B7B7"/>
                </a:solidFill>
                <a:latin typeface="Verdana"/>
                <a:ea typeface="Verdana"/>
                <a:cs typeface="Verdana"/>
                <a:sym typeface="Verdana"/>
              </a:rPr>
              <a:t>20,000 patients</a:t>
            </a:r>
            <a:br>
              <a:rPr lang="en" sz="2400">
                <a:solidFill>
                  <a:srgbClr val="B7B7B7"/>
                </a:solidFill>
                <a:latin typeface="Verdana"/>
                <a:ea typeface="Verdana"/>
                <a:cs typeface="Verdana"/>
                <a:sym typeface="Verdana"/>
              </a:rPr>
            </a:br>
            <a:r>
              <a:rPr lang="en" sz="2400">
                <a:solidFill>
                  <a:srgbClr val="B7B7B7"/>
                </a:solidFill>
                <a:latin typeface="Verdana"/>
                <a:ea typeface="Verdana"/>
                <a:cs typeface="Verdana"/>
                <a:sym typeface="Verdana"/>
              </a:rPr>
              <a:t>Reports in 11 years:	      0</a:t>
            </a:r>
            <a:br>
              <a:rPr lang="en" sz="2400">
                <a:solidFill>
                  <a:srgbClr val="B7B7B7"/>
                </a:solidFill>
                <a:latin typeface="Verdana"/>
                <a:ea typeface="Verdana"/>
                <a:cs typeface="Verdana"/>
                <a:sym typeface="Verdana"/>
              </a:rPr>
            </a:br>
            <a:r>
              <a:rPr lang="en" sz="2400">
                <a:solidFill>
                  <a:srgbClr val="B7B7B7"/>
                </a:solidFill>
                <a:latin typeface="Verdana"/>
                <a:ea typeface="Verdana"/>
                <a:cs typeface="Verdana"/>
                <a:sym typeface="Verdana"/>
              </a:rPr>
              <a:t>Reports this year: 	1,000 </a:t>
            </a:r>
            <a:endParaRPr/>
          </a:p>
        </p:txBody>
      </p:sp>
      <p:sp>
        <p:nvSpPr>
          <p:cNvPr id="312" name="Google Shape;312;p4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34</a:t>
            </a:fld>
            <a:endParaRPr/>
          </a:p>
        </p:txBody>
      </p:sp>
      <p:pic>
        <p:nvPicPr>
          <p:cNvPr id="313" name="Google Shape;313;p46"/>
          <p:cNvPicPr preferRelativeResize="0"/>
          <p:nvPr/>
        </p:nvPicPr>
        <p:blipFill>
          <a:blip r:embed="rId3">
            <a:alphaModFix/>
          </a:blip>
          <a:stretch>
            <a:fillRect/>
          </a:stretch>
        </p:blipFill>
        <p:spPr>
          <a:xfrm>
            <a:off x="4894675" y="1456293"/>
            <a:ext cx="3929125" cy="23874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7"/>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35</a:t>
            </a:fld>
            <a:endParaRPr/>
          </a:p>
        </p:txBody>
      </p:sp>
      <p:sp>
        <p:nvSpPr>
          <p:cNvPr id="319" name="Google Shape;319;p47"/>
          <p:cNvSpPr txBox="1"/>
          <p:nvPr/>
        </p:nvSpPr>
        <p:spPr>
          <a:xfrm>
            <a:off x="775075" y="218675"/>
            <a:ext cx="2997600" cy="326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a:solidFill>
                  <a:schemeClr val="lt1"/>
                </a:solidFill>
              </a:rPr>
              <a:t>Is this what they mean by a </a:t>
            </a:r>
            <a:r>
              <a:rPr lang="en" sz="2500">
                <a:solidFill>
                  <a:schemeClr val="accent5"/>
                </a:solidFill>
              </a:rPr>
              <a:t>“slightly elevated”</a:t>
            </a:r>
            <a:r>
              <a:rPr lang="en" sz="2500">
                <a:solidFill>
                  <a:schemeClr val="lt1"/>
                </a:solidFill>
              </a:rPr>
              <a:t> risk of myocarditis? </a:t>
            </a:r>
            <a:endParaRPr sz="2500">
              <a:solidFill>
                <a:schemeClr val="lt1"/>
              </a:solidFill>
            </a:endParaRPr>
          </a:p>
          <a:p>
            <a:pPr marL="0" lvl="0" indent="0" algn="l" rtl="0">
              <a:spcBef>
                <a:spcPts val="0"/>
              </a:spcBef>
              <a:spcAft>
                <a:spcPts val="0"/>
              </a:spcAft>
              <a:buNone/>
            </a:pPr>
            <a:endParaRPr sz="2500">
              <a:solidFill>
                <a:schemeClr val="lt1"/>
              </a:solidFill>
            </a:endParaRPr>
          </a:p>
          <a:p>
            <a:pPr marL="0" lvl="0" indent="0" algn="l" rtl="0">
              <a:spcBef>
                <a:spcPts val="0"/>
              </a:spcBef>
              <a:spcAft>
                <a:spcPts val="0"/>
              </a:spcAft>
              <a:buNone/>
            </a:pPr>
            <a:r>
              <a:rPr lang="en" sz="2500" b="1">
                <a:solidFill>
                  <a:schemeClr val="accent5"/>
                </a:solidFill>
              </a:rPr>
              <a:t>44X higher</a:t>
            </a:r>
            <a:r>
              <a:rPr lang="en" sz="2500">
                <a:solidFill>
                  <a:schemeClr val="lt1"/>
                </a:solidFill>
              </a:rPr>
              <a:t> in the week following injection.</a:t>
            </a:r>
            <a:endParaRPr sz="2500">
              <a:solidFill>
                <a:schemeClr val="lt1"/>
              </a:solidFill>
            </a:endParaRPr>
          </a:p>
        </p:txBody>
      </p:sp>
      <p:pic>
        <p:nvPicPr>
          <p:cNvPr id="320" name="Google Shape;320;p47">
            <a:hlinkClick r:id="rId3"/>
          </p:cNvPr>
          <p:cNvPicPr preferRelativeResize="0"/>
          <p:nvPr/>
        </p:nvPicPr>
        <p:blipFill>
          <a:blip r:embed="rId4">
            <a:alphaModFix/>
          </a:blip>
          <a:stretch>
            <a:fillRect/>
          </a:stretch>
        </p:blipFill>
        <p:spPr>
          <a:xfrm>
            <a:off x="4539775" y="74100"/>
            <a:ext cx="3546099" cy="3313425"/>
          </a:xfrm>
          <a:prstGeom prst="rect">
            <a:avLst/>
          </a:prstGeom>
          <a:noFill/>
          <a:ln>
            <a:noFill/>
          </a:ln>
        </p:spPr>
      </p:pic>
      <p:pic>
        <p:nvPicPr>
          <p:cNvPr id="321" name="Google Shape;321;p47"/>
          <p:cNvPicPr preferRelativeResize="0"/>
          <p:nvPr/>
        </p:nvPicPr>
        <p:blipFill>
          <a:blip r:embed="rId5">
            <a:alphaModFix/>
          </a:blip>
          <a:stretch>
            <a:fillRect/>
          </a:stretch>
        </p:blipFill>
        <p:spPr>
          <a:xfrm>
            <a:off x="742950" y="3527125"/>
            <a:ext cx="7391400" cy="15621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8"/>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36</a:t>
            </a:fld>
            <a:endParaRPr/>
          </a:p>
        </p:txBody>
      </p:sp>
      <p:sp>
        <p:nvSpPr>
          <p:cNvPr id="327" name="Google Shape;327;p48"/>
          <p:cNvSpPr txBox="1"/>
          <p:nvPr/>
        </p:nvSpPr>
        <p:spPr>
          <a:xfrm>
            <a:off x="317875" y="675875"/>
            <a:ext cx="2997600" cy="335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a:solidFill>
                  <a:schemeClr val="lt1"/>
                </a:solidFill>
              </a:rPr>
              <a:t>Is this what they mean by a </a:t>
            </a:r>
            <a:r>
              <a:rPr lang="en" sz="2500">
                <a:solidFill>
                  <a:schemeClr val="accent5"/>
                </a:solidFill>
              </a:rPr>
              <a:t>“slightly elevated”</a:t>
            </a:r>
            <a:r>
              <a:rPr lang="en" sz="2500">
                <a:solidFill>
                  <a:schemeClr val="lt1"/>
                </a:solidFill>
              </a:rPr>
              <a:t> risk of myocarditis?</a:t>
            </a:r>
            <a:endParaRPr sz="2500">
              <a:solidFill>
                <a:schemeClr val="lt1"/>
              </a:solidFill>
            </a:endParaRPr>
          </a:p>
          <a:p>
            <a:pPr marL="0" lvl="0" indent="0" algn="l" rtl="0">
              <a:spcBef>
                <a:spcPts val="0"/>
              </a:spcBef>
              <a:spcAft>
                <a:spcPts val="0"/>
              </a:spcAft>
              <a:buNone/>
            </a:pPr>
            <a:endParaRPr sz="2500">
              <a:solidFill>
                <a:schemeClr val="lt1"/>
              </a:solidFill>
            </a:endParaRPr>
          </a:p>
          <a:p>
            <a:pPr marL="0" lvl="0" indent="0" algn="l" rtl="0">
              <a:spcBef>
                <a:spcPts val="0"/>
              </a:spcBef>
              <a:spcAft>
                <a:spcPts val="0"/>
              </a:spcAft>
              <a:buNone/>
            </a:pPr>
            <a:r>
              <a:rPr lang="en">
                <a:solidFill>
                  <a:schemeClr val="lt1"/>
                </a:solidFill>
              </a:rPr>
              <a:t>The medical community didn’t say a word when the publisher unilaterally WITHDREW the paper with NO REASON.</a:t>
            </a:r>
            <a:endParaRPr>
              <a:solidFill>
                <a:schemeClr val="lt1"/>
              </a:solidFill>
            </a:endParaRPr>
          </a:p>
          <a:p>
            <a:pPr marL="0" lvl="0" indent="0" algn="l" rtl="0">
              <a:spcBef>
                <a:spcPts val="0"/>
              </a:spcBef>
              <a:spcAft>
                <a:spcPts val="0"/>
              </a:spcAft>
              <a:buNone/>
            </a:pPr>
            <a:endParaRPr sz="2500">
              <a:solidFill>
                <a:schemeClr val="lt1"/>
              </a:solidFill>
            </a:endParaRPr>
          </a:p>
        </p:txBody>
      </p:sp>
      <p:sp>
        <p:nvSpPr>
          <p:cNvPr id="328" name="Google Shape;328;p48">
            <a:hlinkClick r:id="rId3"/>
          </p:cNvPr>
          <p:cNvSpPr txBox="1"/>
          <p:nvPr/>
        </p:nvSpPr>
        <p:spPr>
          <a:xfrm>
            <a:off x="3385150" y="4257925"/>
            <a:ext cx="56871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Roboto"/>
                <a:ea typeface="Roboto"/>
                <a:cs typeface="Roboto"/>
                <a:sym typeface="Roboto"/>
              </a:rPr>
              <a:t>From the </a:t>
            </a:r>
            <a:r>
              <a:rPr lang="en" u="sng">
                <a:solidFill>
                  <a:schemeClr val="hlink"/>
                </a:solidFill>
                <a:latin typeface="Roboto"/>
                <a:ea typeface="Roboto"/>
                <a:cs typeface="Roboto"/>
                <a:sym typeface="Roboto"/>
                <a:hlinkClick r:id="rId4"/>
              </a:rPr>
              <a:t>Rose paper that was published in </a:t>
            </a:r>
            <a:r>
              <a:rPr lang="en" u="sng">
                <a:solidFill>
                  <a:schemeClr val="hlink"/>
                </a:solidFill>
                <a:latin typeface="Roboto"/>
                <a:ea typeface="Roboto"/>
                <a:cs typeface="Roboto"/>
                <a:sym typeface="Roboto"/>
                <a:hlinkClick r:id="rId5"/>
              </a:rPr>
              <a:t>Current Problems in Cardiology</a:t>
            </a:r>
            <a:r>
              <a:rPr lang="en" u="sng">
                <a:solidFill>
                  <a:schemeClr val="hlink"/>
                </a:solidFill>
                <a:latin typeface="Roboto"/>
                <a:ea typeface="Roboto"/>
                <a:cs typeface="Roboto"/>
                <a:sym typeface="Roboto"/>
              </a:rPr>
              <a:t> which </a:t>
            </a:r>
            <a:r>
              <a:rPr lang="en" u="sng">
                <a:solidFill>
                  <a:schemeClr val="hlink"/>
                </a:solidFill>
                <a:latin typeface="Roboto"/>
                <a:ea typeface="Roboto"/>
                <a:cs typeface="Roboto"/>
                <a:sym typeface="Roboto"/>
                <a:hlinkClick r:id="rId4"/>
              </a:rPr>
              <a:t>publisher unethically censored</a:t>
            </a:r>
            <a:r>
              <a:rPr lang="en">
                <a:solidFill>
                  <a:schemeClr val="lt1"/>
                </a:solidFill>
                <a:latin typeface="Roboto"/>
                <a:ea typeface="Roboto"/>
                <a:cs typeface="Roboto"/>
                <a:sym typeface="Roboto"/>
              </a:rPr>
              <a:t>. </a:t>
            </a:r>
            <a:br>
              <a:rPr lang="en">
                <a:solidFill>
                  <a:schemeClr val="lt1"/>
                </a:solidFill>
                <a:latin typeface="Roboto"/>
                <a:ea typeface="Roboto"/>
                <a:cs typeface="Roboto"/>
                <a:sym typeface="Roboto"/>
              </a:rPr>
            </a:br>
            <a:r>
              <a:rPr lang="en">
                <a:solidFill>
                  <a:schemeClr val="lt1"/>
                </a:solidFill>
                <a:latin typeface="Roboto"/>
                <a:ea typeface="Roboto"/>
                <a:cs typeface="Roboto"/>
                <a:sym typeface="Roboto"/>
              </a:rPr>
              <a:t>Do see now why it was censored? You can </a:t>
            </a:r>
            <a:r>
              <a:rPr lang="en" u="sng">
                <a:solidFill>
                  <a:schemeClr val="hlink"/>
                </a:solidFill>
                <a:latin typeface="Roboto"/>
                <a:ea typeface="Roboto"/>
                <a:cs typeface="Roboto"/>
                <a:sym typeface="Roboto"/>
                <a:hlinkClick r:id="rId6"/>
              </a:rPr>
              <a:t>read the full paper here</a:t>
            </a:r>
            <a:r>
              <a:rPr lang="en">
                <a:solidFill>
                  <a:schemeClr val="lt1"/>
                </a:solidFill>
                <a:latin typeface="Roboto"/>
                <a:ea typeface="Roboto"/>
                <a:cs typeface="Roboto"/>
                <a:sym typeface="Roboto"/>
              </a:rPr>
              <a:t>.</a:t>
            </a:r>
            <a:endParaRPr>
              <a:solidFill>
                <a:schemeClr val="lt1"/>
              </a:solidFill>
              <a:latin typeface="Roboto"/>
              <a:ea typeface="Roboto"/>
              <a:cs typeface="Roboto"/>
              <a:sym typeface="Roboto"/>
            </a:endParaRPr>
          </a:p>
        </p:txBody>
      </p:sp>
      <p:pic>
        <p:nvPicPr>
          <p:cNvPr id="329" name="Google Shape;329;p48"/>
          <p:cNvPicPr preferRelativeResize="0"/>
          <p:nvPr/>
        </p:nvPicPr>
        <p:blipFill>
          <a:blip r:embed="rId7">
            <a:alphaModFix/>
          </a:blip>
          <a:stretch>
            <a:fillRect/>
          </a:stretch>
        </p:blipFill>
        <p:spPr>
          <a:xfrm>
            <a:off x="3726529" y="655575"/>
            <a:ext cx="4772800" cy="345650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49"/>
          <p:cNvSpPr txBox="1">
            <a:spLocks noGrp="1"/>
          </p:cNvSpPr>
          <p:nvPr>
            <p:ph type="title"/>
          </p:nvPr>
        </p:nvSpPr>
        <p:spPr>
          <a:xfrm>
            <a:off x="2088000" y="3812575"/>
            <a:ext cx="6335700" cy="1023900"/>
          </a:xfrm>
          <a:prstGeom prst="rect">
            <a:avLst/>
          </a:prstGeom>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1200" b="1"/>
              <a:t>Note</a:t>
            </a:r>
            <a:r>
              <a:rPr lang="en" sz="1200"/>
              <a:t>: </a:t>
            </a:r>
            <a:br>
              <a:rPr lang="en" sz="1200"/>
            </a:br>
            <a:r>
              <a:rPr lang="en" sz="1200"/>
              <a:t>Two dose calc:   1000000/((5.2+71.5)*41)=317  (note 41 is the URF </a:t>
            </a:r>
            <a:r>
              <a:rPr lang="en" sz="1200" u="sng">
                <a:solidFill>
                  <a:schemeClr val="hlink"/>
                </a:solidFill>
                <a:hlinkClick r:id="rId3"/>
              </a:rPr>
              <a:t>even though the FDA and CDC refuse to calculate the value</a:t>
            </a:r>
            <a:r>
              <a:rPr lang="en" sz="1200"/>
              <a:t>). See calculation </a:t>
            </a:r>
            <a:r>
              <a:rPr lang="en" sz="1200" u="sng">
                <a:solidFill>
                  <a:schemeClr val="hlink"/>
                </a:solidFill>
                <a:hlinkClick r:id="rId4"/>
              </a:rPr>
              <a:t>here</a:t>
            </a:r>
            <a:r>
              <a:rPr lang="en" sz="1200"/>
              <a:t>.</a:t>
            </a:r>
            <a:endParaRPr sz="1200"/>
          </a:p>
          <a:p>
            <a:pPr marL="0" marR="0" lvl="0" indent="0" algn="l" rtl="0">
              <a:lnSpc>
                <a:spcPct val="100000"/>
              </a:lnSpc>
              <a:spcBef>
                <a:spcPts val="0"/>
              </a:spcBef>
              <a:spcAft>
                <a:spcPts val="0"/>
              </a:spcAft>
              <a:buNone/>
            </a:pPr>
            <a:br>
              <a:rPr lang="en" sz="1200"/>
            </a:br>
            <a:r>
              <a:rPr lang="en" sz="1300"/>
              <a:t>Reference: John Su, </a:t>
            </a:r>
            <a:r>
              <a:rPr lang="en" sz="1300" u="sng">
                <a:solidFill>
                  <a:schemeClr val="hlink"/>
                </a:solidFill>
                <a:hlinkClick r:id="rId5"/>
              </a:rPr>
              <a:t>Safety update for COVID-19 vaccines: VAERS</a:t>
            </a:r>
            <a:endParaRPr sz="1300">
              <a:solidFill>
                <a:srgbClr val="FFFF00"/>
              </a:solidFill>
            </a:endParaRPr>
          </a:p>
        </p:txBody>
      </p:sp>
      <p:sp>
        <p:nvSpPr>
          <p:cNvPr id="335" name="Google Shape;335;p49"/>
          <p:cNvSpPr txBox="1">
            <a:spLocks noGrp="1"/>
          </p:cNvSpPr>
          <p:nvPr>
            <p:ph type="title"/>
          </p:nvPr>
        </p:nvSpPr>
        <p:spPr>
          <a:xfrm>
            <a:off x="144550" y="1547575"/>
            <a:ext cx="2725800" cy="1905600"/>
          </a:xfrm>
          <a:prstGeom prst="rect">
            <a:avLst/>
          </a:prstGeom>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2300" b="1"/>
              <a:t>1 in 317 </a:t>
            </a:r>
            <a:r>
              <a:rPr lang="en" sz="1800" b="1">
                <a:solidFill>
                  <a:srgbClr val="CCCCCC"/>
                </a:solidFill>
              </a:rPr>
              <a:t>boys (16-17) will get myocarditis from the vaccine</a:t>
            </a:r>
            <a:endParaRPr sz="1800" b="1">
              <a:solidFill>
                <a:srgbClr val="CCCCCC"/>
              </a:solidFill>
            </a:endParaRPr>
          </a:p>
          <a:p>
            <a:pPr marL="0" marR="0" lvl="0" indent="0" algn="l" rtl="0">
              <a:lnSpc>
                <a:spcPct val="100000"/>
              </a:lnSpc>
              <a:spcBef>
                <a:spcPts val="0"/>
              </a:spcBef>
              <a:spcAft>
                <a:spcPts val="0"/>
              </a:spcAft>
              <a:buNone/>
            </a:pPr>
            <a:endParaRPr sz="1800" b="1">
              <a:solidFill>
                <a:srgbClr val="FFFF00"/>
              </a:solidFill>
            </a:endParaRPr>
          </a:p>
          <a:p>
            <a:pPr marL="0" marR="0" lvl="0" indent="0" algn="l" rtl="0">
              <a:lnSpc>
                <a:spcPct val="100000"/>
              </a:lnSpc>
              <a:spcBef>
                <a:spcPts val="0"/>
              </a:spcBef>
              <a:spcAft>
                <a:spcPts val="0"/>
              </a:spcAft>
              <a:buNone/>
            </a:pPr>
            <a:r>
              <a:rPr lang="en" sz="1800" b="1">
                <a:solidFill>
                  <a:srgbClr val="B7B7B7"/>
                </a:solidFill>
              </a:rPr>
              <a:t>(in order to save </a:t>
            </a:r>
            <a:r>
              <a:rPr lang="en" sz="1800" b="1" u="sng">
                <a:solidFill>
                  <a:schemeClr val="hlink"/>
                </a:solidFill>
                <a:hlinkClick r:id="rId6"/>
              </a:rPr>
              <a:t>~1 in a million kids</a:t>
            </a:r>
            <a:r>
              <a:rPr lang="en" sz="1800" b="1">
                <a:solidFill>
                  <a:srgbClr val="B7B7B7"/>
                </a:solidFill>
              </a:rPr>
              <a:t> from dying from COVID) </a:t>
            </a:r>
            <a:endParaRPr sz="1800" b="1">
              <a:solidFill>
                <a:srgbClr val="B7B7B7"/>
              </a:solidFill>
            </a:endParaRPr>
          </a:p>
          <a:p>
            <a:pPr marL="0" marR="0" lvl="0" indent="0" algn="l" rtl="0">
              <a:lnSpc>
                <a:spcPct val="100000"/>
              </a:lnSpc>
              <a:spcBef>
                <a:spcPts val="0"/>
              </a:spcBef>
              <a:spcAft>
                <a:spcPts val="0"/>
              </a:spcAft>
              <a:buNone/>
            </a:pPr>
            <a:endParaRPr sz="1800" b="1">
              <a:solidFill>
                <a:srgbClr val="FFFF00"/>
              </a:solidFill>
            </a:endParaRPr>
          </a:p>
          <a:p>
            <a:pPr marL="0" marR="0" lvl="0" indent="0" algn="l" rtl="0">
              <a:lnSpc>
                <a:spcPct val="100000"/>
              </a:lnSpc>
              <a:spcBef>
                <a:spcPts val="0"/>
              </a:spcBef>
              <a:spcAft>
                <a:spcPts val="0"/>
              </a:spcAft>
              <a:buNone/>
            </a:pPr>
            <a:endParaRPr sz="1800" b="1"/>
          </a:p>
          <a:p>
            <a:pPr marL="0" marR="0" lvl="0" indent="0" algn="l" rtl="0">
              <a:lnSpc>
                <a:spcPct val="100000"/>
              </a:lnSpc>
              <a:spcBef>
                <a:spcPts val="0"/>
              </a:spcBef>
              <a:spcAft>
                <a:spcPts val="0"/>
              </a:spcAft>
              <a:buNone/>
            </a:pPr>
            <a:endParaRPr sz="1800" b="1"/>
          </a:p>
        </p:txBody>
      </p:sp>
      <p:pic>
        <p:nvPicPr>
          <p:cNvPr id="336" name="Google Shape;336;p49"/>
          <p:cNvPicPr preferRelativeResize="0"/>
          <p:nvPr/>
        </p:nvPicPr>
        <p:blipFill>
          <a:blip r:embed="rId7">
            <a:alphaModFix/>
          </a:blip>
          <a:stretch>
            <a:fillRect/>
          </a:stretch>
        </p:blipFill>
        <p:spPr>
          <a:xfrm>
            <a:off x="11218325" y="9365277"/>
            <a:ext cx="6183976" cy="3476025"/>
          </a:xfrm>
          <a:prstGeom prst="rect">
            <a:avLst/>
          </a:prstGeom>
          <a:noFill/>
          <a:ln>
            <a:noFill/>
          </a:ln>
        </p:spPr>
      </p:pic>
      <p:sp>
        <p:nvSpPr>
          <p:cNvPr id="337" name="Google Shape;337;p49"/>
          <p:cNvSpPr/>
          <p:nvPr/>
        </p:nvSpPr>
        <p:spPr>
          <a:xfrm>
            <a:off x="5157600" y="1869725"/>
            <a:ext cx="691500" cy="183600"/>
          </a:xfrm>
          <a:prstGeom prst="rect">
            <a:avLst/>
          </a:prstGeom>
          <a:solidFill>
            <a:schemeClr val="lt2"/>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8" name="Google Shape;338;p49"/>
          <p:cNvPicPr preferRelativeResize="0"/>
          <p:nvPr/>
        </p:nvPicPr>
        <p:blipFill>
          <a:blip r:embed="rId7">
            <a:alphaModFix/>
          </a:blip>
          <a:stretch>
            <a:fillRect/>
          </a:stretch>
        </p:blipFill>
        <p:spPr>
          <a:xfrm>
            <a:off x="2736225" y="164827"/>
            <a:ext cx="6183976" cy="3476025"/>
          </a:xfrm>
          <a:prstGeom prst="rect">
            <a:avLst/>
          </a:prstGeom>
          <a:noFill/>
          <a:ln>
            <a:noFill/>
          </a:ln>
        </p:spPr>
      </p:pic>
      <p:sp>
        <p:nvSpPr>
          <p:cNvPr id="339" name="Google Shape;339;p49"/>
          <p:cNvSpPr/>
          <p:nvPr/>
        </p:nvSpPr>
        <p:spPr>
          <a:xfrm>
            <a:off x="5122325" y="1856154"/>
            <a:ext cx="726900" cy="220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9"/>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50"/>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38</a:t>
            </a:fld>
            <a:endParaRPr/>
          </a:p>
        </p:txBody>
      </p:sp>
      <p:pic>
        <p:nvPicPr>
          <p:cNvPr id="346" name="Google Shape;346;p50">
            <a:hlinkClick r:id="rId3"/>
          </p:cNvPr>
          <p:cNvPicPr preferRelativeResize="0"/>
          <p:nvPr/>
        </p:nvPicPr>
        <p:blipFill>
          <a:blip r:embed="rId4">
            <a:alphaModFix/>
          </a:blip>
          <a:stretch>
            <a:fillRect/>
          </a:stretch>
        </p:blipFill>
        <p:spPr>
          <a:xfrm>
            <a:off x="4317750" y="0"/>
            <a:ext cx="4426100" cy="5143500"/>
          </a:xfrm>
          <a:prstGeom prst="rect">
            <a:avLst/>
          </a:prstGeom>
          <a:noFill/>
          <a:ln>
            <a:noFill/>
          </a:ln>
        </p:spPr>
      </p:pic>
      <p:cxnSp>
        <p:nvCxnSpPr>
          <p:cNvPr id="347" name="Google Shape;347;p50"/>
          <p:cNvCxnSpPr/>
          <p:nvPr/>
        </p:nvCxnSpPr>
        <p:spPr>
          <a:xfrm>
            <a:off x="3345475" y="354724"/>
            <a:ext cx="927000" cy="0"/>
          </a:xfrm>
          <a:prstGeom prst="straightConnector1">
            <a:avLst/>
          </a:prstGeom>
          <a:noFill/>
          <a:ln w="9525" cap="flat" cmpd="sng">
            <a:solidFill>
              <a:schemeClr val="lt1"/>
            </a:solidFill>
            <a:prstDash val="solid"/>
            <a:round/>
            <a:headEnd type="none" w="med" len="med"/>
            <a:tailEnd type="triangle" w="med" len="med"/>
          </a:ln>
        </p:spPr>
      </p:cxnSp>
      <p:cxnSp>
        <p:nvCxnSpPr>
          <p:cNvPr id="348" name="Google Shape;348;p50"/>
          <p:cNvCxnSpPr/>
          <p:nvPr/>
        </p:nvCxnSpPr>
        <p:spPr>
          <a:xfrm>
            <a:off x="3345475" y="974724"/>
            <a:ext cx="927000" cy="0"/>
          </a:xfrm>
          <a:prstGeom prst="straightConnector1">
            <a:avLst/>
          </a:prstGeom>
          <a:noFill/>
          <a:ln w="9525" cap="flat" cmpd="sng">
            <a:solidFill>
              <a:schemeClr val="lt1"/>
            </a:solidFill>
            <a:prstDash val="solid"/>
            <a:round/>
            <a:headEnd type="none" w="med" len="med"/>
            <a:tailEnd type="triangle" w="med" len="med"/>
          </a:ln>
        </p:spPr>
      </p:cxnSp>
      <p:cxnSp>
        <p:nvCxnSpPr>
          <p:cNvPr id="349" name="Google Shape;349;p50"/>
          <p:cNvCxnSpPr/>
          <p:nvPr/>
        </p:nvCxnSpPr>
        <p:spPr>
          <a:xfrm>
            <a:off x="3345475" y="2270124"/>
            <a:ext cx="927000" cy="0"/>
          </a:xfrm>
          <a:prstGeom prst="straightConnector1">
            <a:avLst/>
          </a:prstGeom>
          <a:noFill/>
          <a:ln w="9525" cap="flat" cmpd="sng">
            <a:solidFill>
              <a:schemeClr val="lt1"/>
            </a:solidFill>
            <a:prstDash val="solid"/>
            <a:round/>
            <a:headEnd type="none" w="med" len="med"/>
            <a:tailEnd type="triangle" w="med" len="med"/>
          </a:ln>
        </p:spPr>
      </p:cxnSp>
      <p:cxnSp>
        <p:nvCxnSpPr>
          <p:cNvPr id="350" name="Google Shape;350;p50"/>
          <p:cNvCxnSpPr/>
          <p:nvPr/>
        </p:nvCxnSpPr>
        <p:spPr>
          <a:xfrm>
            <a:off x="3345475" y="2526552"/>
            <a:ext cx="927000" cy="0"/>
          </a:xfrm>
          <a:prstGeom prst="straightConnector1">
            <a:avLst/>
          </a:prstGeom>
          <a:noFill/>
          <a:ln w="9525" cap="flat" cmpd="sng">
            <a:solidFill>
              <a:schemeClr val="lt1"/>
            </a:solidFill>
            <a:prstDash val="solid"/>
            <a:round/>
            <a:headEnd type="none" w="med" len="med"/>
            <a:tailEnd type="triangle" w="med" len="med"/>
          </a:ln>
        </p:spPr>
      </p:cxnSp>
      <p:cxnSp>
        <p:nvCxnSpPr>
          <p:cNvPr id="351" name="Google Shape;351;p50"/>
          <p:cNvCxnSpPr/>
          <p:nvPr/>
        </p:nvCxnSpPr>
        <p:spPr>
          <a:xfrm>
            <a:off x="3345475" y="3288552"/>
            <a:ext cx="927000" cy="0"/>
          </a:xfrm>
          <a:prstGeom prst="straightConnector1">
            <a:avLst/>
          </a:prstGeom>
          <a:noFill/>
          <a:ln w="9525" cap="flat" cmpd="sng">
            <a:solidFill>
              <a:schemeClr val="lt1"/>
            </a:solidFill>
            <a:prstDash val="solid"/>
            <a:round/>
            <a:headEnd type="none" w="med" len="med"/>
            <a:tailEnd type="triangle" w="med" len="med"/>
          </a:ln>
        </p:spPr>
      </p:cxnSp>
      <p:cxnSp>
        <p:nvCxnSpPr>
          <p:cNvPr id="352" name="Google Shape;352;p50"/>
          <p:cNvCxnSpPr/>
          <p:nvPr/>
        </p:nvCxnSpPr>
        <p:spPr>
          <a:xfrm>
            <a:off x="3345475" y="4459381"/>
            <a:ext cx="927000" cy="0"/>
          </a:xfrm>
          <a:prstGeom prst="straightConnector1">
            <a:avLst/>
          </a:prstGeom>
          <a:noFill/>
          <a:ln w="9525" cap="flat" cmpd="sng">
            <a:solidFill>
              <a:schemeClr val="lt1"/>
            </a:solidFill>
            <a:prstDash val="solid"/>
            <a:round/>
            <a:headEnd type="none" w="med" len="med"/>
            <a:tailEnd type="triangle" w="med" len="med"/>
          </a:ln>
        </p:spPr>
      </p:cxnSp>
      <p:cxnSp>
        <p:nvCxnSpPr>
          <p:cNvPr id="353" name="Google Shape;353;p50"/>
          <p:cNvCxnSpPr/>
          <p:nvPr/>
        </p:nvCxnSpPr>
        <p:spPr>
          <a:xfrm>
            <a:off x="3345475" y="4840381"/>
            <a:ext cx="927000" cy="0"/>
          </a:xfrm>
          <a:prstGeom prst="straightConnector1">
            <a:avLst/>
          </a:prstGeom>
          <a:noFill/>
          <a:ln w="9525" cap="flat" cmpd="sng">
            <a:solidFill>
              <a:schemeClr val="lt1"/>
            </a:solidFill>
            <a:prstDash val="solid"/>
            <a:round/>
            <a:headEnd type="none" w="med" len="med"/>
            <a:tailEnd type="triangle" w="med" len="med"/>
          </a:ln>
        </p:spPr>
      </p:cxnSp>
      <p:sp>
        <p:nvSpPr>
          <p:cNvPr id="354" name="Google Shape;354;p50"/>
          <p:cNvSpPr txBox="1"/>
          <p:nvPr/>
        </p:nvSpPr>
        <p:spPr>
          <a:xfrm>
            <a:off x="208850" y="373976"/>
            <a:ext cx="2697000" cy="4556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100">
                <a:solidFill>
                  <a:schemeClr val="lt1"/>
                </a:solidFill>
                <a:latin typeface="Roboto"/>
                <a:ea typeface="Roboto"/>
                <a:cs typeface="Roboto"/>
                <a:sym typeface="Roboto"/>
              </a:rPr>
              <a:t>Menstrual issues are highly elevated by up to 8,800X.</a:t>
            </a:r>
            <a:endParaRPr sz="3100">
              <a:solidFill>
                <a:schemeClr val="lt1"/>
              </a:solidFill>
              <a:latin typeface="Roboto"/>
              <a:ea typeface="Roboto"/>
              <a:cs typeface="Roboto"/>
              <a:sym typeface="Roboto"/>
            </a:endParaRPr>
          </a:p>
          <a:p>
            <a:pPr marL="0" lvl="0" indent="0" algn="l" rtl="0">
              <a:spcBef>
                <a:spcPts val="0"/>
              </a:spcBef>
              <a:spcAft>
                <a:spcPts val="0"/>
              </a:spcAft>
              <a:buNone/>
            </a:pPr>
            <a:endParaRPr sz="3100">
              <a:solidFill>
                <a:schemeClr val="lt1"/>
              </a:solidFill>
              <a:latin typeface="Roboto"/>
              <a:ea typeface="Roboto"/>
              <a:cs typeface="Roboto"/>
              <a:sym typeface="Roboto"/>
            </a:endParaRPr>
          </a:p>
          <a:p>
            <a:pPr marL="0" lvl="0" indent="0" algn="l" rtl="0">
              <a:spcBef>
                <a:spcPts val="0"/>
              </a:spcBef>
              <a:spcAft>
                <a:spcPts val="0"/>
              </a:spcAft>
              <a:buNone/>
            </a:pPr>
            <a:r>
              <a:rPr lang="en" sz="3100">
                <a:solidFill>
                  <a:schemeClr val="accent5"/>
                </a:solidFill>
                <a:latin typeface="Roboto"/>
                <a:ea typeface="Roboto"/>
                <a:cs typeface="Roboto"/>
                <a:sym typeface="Roboto"/>
              </a:rPr>
              <a:t>How did they miss this?</a:t>
            </a:r>
            <a:endParaRPr sz="3100">
              <a:solidFill>
                <a:schemeClr val="accent5"/>
              </a:solidFill>
              <a:latin typeface="Roboto"/>
              <a:ea typeface="Roboto"/>
              <a:cs typeface="Roboto"/>
              <a:sym typeface="Roboto"/>
            </a:endParaRPr>
          </a:p>
          <a:p>
            <a:pPr marL="0" lvl="0" indent="0" algn="l" rtl="0">
              <a:spcBef>
                <a:spcPts val="0"/>
              </a:spcBef>
              <a:spcAft>
                <a:spcPts val="0"/>
              </a:spcAft>
              <a:buNone/>
            </a:pPr>
            <a:endParaRPr sz="1800">
              <a:solidFill>
                <a:srgbClr val="B7B7B7"/>
              </a:solidFill>
              <a:latin typeface="Verdana"/>
              <a:ea typeface="Verdana"/>
              <a:cs typeface="Verdana"/>
              <a:sym typeface="Verdana"/>
            </a:endParaRPr>
          </a:p>
          <a:p>
            <a:pPr marL="0" lvl="0" indent="0" algn="l" rtl="0">
              <a:spcBef>
                <a:spcPts val="0"/>
              </a:spcBef>
              <a:spcAft>
                <a:spcPts val="0"/>
              </a:spcAft>
              <a:buNone/>
            </a:pPr>
            <a:endParaRPr sz="1800">
              <a:solidFill>
                <a:srgbClr val="B7B7B7"/>
              </a:solidFill>
              <a:latin typeface="Verdana"/>
              <a:ea typeface="Verdana"/>
              <a:cs typeface="Verdana"/>
              <a:sym typeface="Verdan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51"/>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39</a:t>
            </a:fld>
            <a:endParaRPr/>
          </a:p>
        </p:txBody>
      </p:sp>
      <p:sp>
        <p:nvSpPr>
          <p:cNvPr id="360" name="Google Shape;360;p51"/>
          <p:cNvSpPr txBox="1"/>
          <p:nvPr/>
        </p:nvSpPr>
        <p:spPr>
          <a:xfrm>
            <a:off x="282325" y="989351"/>
            <a:ext cx="2697000" cy="230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chemeClr val="lt1"/>
                </a:solidFill>
                <a:latin typeface="Roboto"/>
                <a:ea typeface="Roboto"/>
                <a:cs typeface="Roboto"/>
                <a:sym typeface="Roboto"/>
              </a:rPr>
              <a:t>Acute </a:t>
            </a:r>
            <a:r>
              <a:rPr lang="en" sz="3000" b="1">
                <a:solidFill>
                  <a:schemeClr val="lt1"/>
                </a:solidFill>
                <a:latin typeface="Roboto"/>
                <a:ea typeface="Roboto"/>
                <a:cs typeface="Roboto"/>
                <a:sym typeface="Roboto"/>
              </a:rPr>
              <a:t>cardiac failure </a:t>
            </a:r>
            <a:r>
              <a:rPr lang="en" sz="3000">
                <a:solidFill>
                  <a:schemeClr val="lt1"/>
                </a:solidFill>
                <a:latin typeface="Roboto"/>
                <a:ea typeface="Roboto"/>
                <a:cs typeface="Roboto"/>
                <a:sym typeface="Roboto"/>
              </a:rPr>
              <a:t>elevated by </a:t>
            </a:r>
            <a:r>
              <a:rPr lang="en" sz="3000">
                <a:solidFill>
                  <a:srgbClr val="FEF700"/>
                </a:solidFill>
                <a:latin typeface="Roboto"/>
                <a:ea typeface="Roboto"/>
                <a:cs typeface="Roboto"/>
                <a:sym typeface="Roboto"/>
              </a:rPr>
              <a:t>475X</a:t>
            </a:r>
            <a:endParaRPr sz="3000">
              <a:solidFill>
                <a:srgbClr val="FEF700"/>
              </a:solidFill>
              <a:latin typeface="Verdana"/>
              <a:ea typeface="Verdana"/>
              <a:cs typeface="Verdana"/>
              <a:sym typeface="Verdana"/>
            </a:endParaRPr>
          </a:p>
          <a:p>
            <a:pPr marL="0" lvl="0" indent="0" algn="l" rtl="0">
              <a:spcBef>
                <a:spcPts val="0"/>
              </a:spcBef>
              <a:spcAft>
                <a:spcPts val="0"/>
              </a:spcAft>
              <a:buNone/>
            </a:pPr>
            <a:endParaRPr sz="1800">
              <a:solidFill>
                <a:srgbClr val="B7B7B7"/>
              </a:solidFill>
              <a:latin typeface="Verdana"/>
              <a:ea typeface="Verdana"/>
              <a:cs typeface="Verdana"/>
              <a:sym typeface="Verdana"/>
            </a:endParaRPr>
          </a:p>
        </p:txBody>
      </p:sp>
      <p:pic>
        <p:nvPicPr>
          <p:cNvPr id="361" name="Google Shape;361;p51">
            <a:hlinkClick r:id="rId3"/>
          </p:cNvPr>
          <p:cNvPicPr preferRelativeResize="0"/>
          <p:nvPr/>
        </p:nvPicPr>
        <p:blipFill>
          <a:blip r:embed="rId4">
            <a:alphaModFix/>
          </a:blip>
          <a:stretch>
            <a:fillRect/>
          </a:stretch>
        </p:blipFill>
        <p:spPr>
          <a:xfrm>
            <a:off x="3348475" y="160475"/>
            <a:ext cx="5609224" cy="4483175"/>
          </a:xfrm>
          <a:prstGeom prst="rect">
            <a:avLst/>
          </a:prstGeom>
          <a:noFill/>
          <a:ln>
            <a:noFill/>
          </a:ln>
        </p:spPr>
      </p:pic>
      <p:cxnSp>
        <p:nvCxnSpPr>
          <p:cNvPr id="362" name="Google Shape;362;p51"/>
          <p:cNvCxnSpPr/>
          <p:nvPr/>
        </p:nvCxnSpPr>
        <p:spPr>
          <a:xfrm>
            <a:off x="2421475" y="671625"/>
            <a:ext cx="927000" cy="0"/>
          </a:xfrm>
          <a:prstGeom prst="straightConnector1">
            <a:avLst/>
          </a:prstGeom>
          <a:noFill/>
          <a:ln w="9525" cap="flat" cmpd="sng">
            <a:solidFill>
              <a:schemeClr val="lt1"/>
            </a:solidFill>
            <a:prstDash val="solid"/>
            <a:round/>
            <a:headEnd type="none" w="med" len="med"/>
            <a:tailEnd type="triangle" w="med" len="med"/>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sp>
        <p:nvSpPr>
          <p:cNvPr id="90" name="Google Shape;90;p16"/>
          <p:cNvSpPr txBox="1"/>
          <p:nvPr/>
        </p:nvSpPr>
        <p:spPr>
          <a:xfrm>
            <a:off x="3029550" y="1910450"/>
            <a:ext cx="30849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200" b="1">
                <a:solidFill>
                  <a:schemeClr val="lt1"/>
                </a:solidFill>
                <a:latin typeface="Roboto"/>
                <a:ea typeface="Roboto"/>
                <a:cs typeface="Roboto"/>
                <a:sym typeface="Roboto"/>
              </a:rPr>
              <a:t>Why?</a:t>
            </a:r>
            <a:endParaRPr sz="7200" b="1">
              <a:solidFill>
                <a:schemeClr val="lt1"/>
              </a:solidFill>
              <a:latin typeface="Roboto"/>
              <a:ea typeface="Roboto"/>
              <a:cs typeface="Roboto"/>
              <a:sym typeface="Roboto"/>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52"/>
          <p:cNvSpPr txBox="1"/>
          <p:nvPr/>
        </p:nvSpPr>
        <p:spPr>
          <a:xfrm>
            <a:off x="817925" y="101075"/>
            <a:ext cx="7636200" cy="1215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100">
                <a:solidFill>
                  <a:schemeClr val="lt1"/>
                </a:solidFill>
                <a:latin typeface="Roboto"/>
                <a:ea typeface="Roboto"/>
                <a:cs typeface="Roboto"/>
                <a:sym typeface="Roboto"/>
              </a:rPr>
              <a:t>What does the VAERS data show?</a:t>
            </a:r>
            <a:endParaRPr sz="2500">
              <a:solidFill>
                <a:srgbClr val="B7B7B7"/>
              </a:solidFill>
              <a:latin typeface="Roboto"/>
              <a:ea typeface="Roboto"/>
              <a:cs typeface="Roboto"/>
              <a:sym typeface="Roboto"/>
            </a:endParaRPr>
          </a:p>
          <a:p>
            <a:pPr marL="0" lvl="0" indent="0" algn="l" rtl="0">
              <a:spcBef>
                <a:spcPts val="0"/>
              </a:spcBef>
              <a:spcAft>
                <a:spcPts val="0"/>
              </a:spcAft>
              <a:buNone/>
            </a:pPr>
            <a:endParaRPr sz="1800">
              <a:solidFill>
                <a:srgbClr val="B7B7B7"/>
              </a:solidFill>
              <a:latin typeface="Verdana"/>
              <a:ea typeface="Verdana"/>
              <a:cs typeface="Verdana"/>
              <a:sym typeface="Verdana"/>
            </a:endParaRPr>
          </a:p>
          <a:p>
            <a:pPr marL="0" lvl="0" indent="0" algn="l" rtl="0">
              <a:spcBef>
                <a:spcPts val="0"/>
              </a:spcBef>
              <a:spcAft>
                <a:spcPts val="0"/>
              </a:spcAft>
              <a:buNone/>
            </a:pPr>
            <a:endParaRPr sz="1800">
              <a:solidFill>
                <a:srgbClr val="B7B7B7"/>
              </a:solidFill>
              <a:latin typeface="Verdana"/>
              <a:ea typeface="Verdana"/>
              <a:cs typeface="Verdana"/>
              <a:sym typeface="Verdana"/>
            </a:endParaRPr>
          </a:p>
        </p:txBody>
      </p:sp>
      <p:sp>
        <p:nvSpPr>
          <p:cNvPr id="368" name="Google Shape;368;p5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40</a:t>
            </a:fld>
            <a:endParaRPr/>
          </a:p>
        </p:txBody>
      </p:sp>
      <p:graphicFrame>
        <p:nvGraphicFramePr>
          <p:cNvPr id="369" name="Google Shape;369;p52"/>
          <p:cNvGraphicFramePr/>
          <p:nvPr/>
        </p:nvGraphicFramePr>
        <p:xfrm>
          <a:off x="559325" y="800215"/>
          <a:ext cx="3000000" cy="3000000"/>
        </p:xfrm>
        <a:graphic>
          <a:graphicData uri="http://schemas.openxmlformats.org/drawingml/2006/table">
            <a:tbl>
              <a:tblPr>
                <a:noFill/>
                <a:tableStyleId>{5016618D-C335-4F2C-BBDA-7045400FD9CC}</a:tableStyleId>
              </a:tblPr>
              <a:tblGrid>
                <a:gridCol w="4907125">
                  <a:extLst>
                    <a:ext uri="{9D8B030D-6E8A-4147-A177-3AD203B41FA5}">
                      <a16:colId xmlns:a16="http://schemas.microsoft.com/office/drawing/2014/main" val="20000"/>
                    </a:ext>
                  </a:extLst>
                </a:gridCol>
                <a:gridCol w="3134050">
                  <a:extLst>
                    <a:ext uri="{9D8B030D-6E8A-4147-A177-3AD203B41FA5}">
                      <a16:colId xmlns:a16="http://schemas.microsoft.com/office/drawing/2014/main" val="20001"/>
                    </a:ext>
                  </a:extLst>
                </a:gridCol>
              </a:tblGrid>
              <a:tr h="828375">
                <a:tc>
                  <a:txBody>
                    <a:bodyPr/>
                    <a:lstStyle/>
                    <a:p>
                      <a:pPr marL="0" lvl="0" indent="0" algn="l" rtl="0">
                        <a:spcBef>
                          <a:spcPts val="0"/>
                        </a:spcBef>
                        <a:spcAft>
                          <a:spcPts val="0"/>
                        </a:spcAft>
                        <a:buNone/>
                      </a:pPr>
                      <a:r>
                        <a:rPr lang="en">
                          <a:solidFill>
                            <a:srgbClr val="CCCCCC"/>
                          </a:solidFill>
                        </a:rPr>
                        <a:t>Are there more adverse events reported this year than all events ever combined (70+ vaccines, &gt;30 years)?</a:t>
                      </a:r>
                      <a:endParaRPr>
                        <a:solidFill>
                          <a:srgbClr val="CCCCCC"/>
                        </a:solidFill>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solidFill>
                            <a:srgbClr val="CCCCCC"/>
                          </a:solidFill>
                        </a:rPr>
                        <a:t>Yes</a:t>
                      </a:r>
                      <a:endParaRPr>
                        <a:solidFill>
                          <a:srgbClr val="CCCCCC"/>
                        </a:solidFill>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398825">
                <a:tc>
                  <a:txBody>
                    <a:bodyPr/>
                    <a:lstStyle/>
                    <a:p>
                      <a:pPr marL="0" lvl="0" indent="0" algn="l" rtl="0">
                        <a:spcBef>
                          <a:spcPts val="0"/>
                        </a:spcBef>
                        <a:spcAft>
                          <a:spcPts val="0"/>
                        </a:spcAft>
                        <a:buNone/>
                      </a:pPr>
                      <a:r>
                        <a:rPr lang="en">
                          <a:solidFill>
                            <a:srgbClr val="CCCCCC"/>
                          </a:solidFill>
                        </a:rPr>
                        <a:t>Can you determine causality via Bradford-Hill?</a:t>
                      </a:r>
                      <a:endParaRPr>
                        <a:solidFill>
                          <a:srgbClr val="CCCCCC"/>
                        </a:solidFill>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solidFill>
                            <a:srgbClr val="CCCCCC"/>
                          </a:solidFill>
                        </a:rPr>
                        <a:t>Yes. Dose and temporal signals.</a:t>
                      </a:r>
                      <a:endParaRPr>
                        <a:solidFill>
                          <a:srgbClr val="CCCCCC"/>
                        </a:solidFill>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98825">
                <a:tc>
                  <a:txBody>
                    <a:bodyPr/>
                    <a:lstStyle/>
                    <a:p>
                      <a:pPr marL="0" lvl="0" indent="0" algn="l" rtl="0">
                        <a:spcBef>
                          <a:spcPts val="0"/>
                        </a:spcBef>
                        <a:spcAft>
                          <a:spcPts val="0"/>
                        </a:spcAft>
                        <a:buNone/>
                      </a:pPr>
                      <a:r>
                        <a:rPr lang="en">
                          <a:solidFill>
                            <a:srgbClr val="CCCCCC"/>
                          </a:solidFill>
                        </a:rPr>
                        <a:t>What is the underreporting factor (URF)?</a:t>
                      </a:r>
                      <a:endParaRPr>
                        <a:solidFill>
                          <a:srgbClr val="CCCCCC"/>
                        </a:solidFill>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solidFill>
                            <a:srgbClr val="CCCCCC"/>
                          </a:solidFill>
                        </a:rPr>
                        <a:t>41 </a:t>
                      </a:r>
                      <a:r>
                        <a:rPr lang="en" u="sng">
                          <a:solidFill>
                            <a:schemeClr val="hlink"/>
                          </a:solidFill>
                          <a:hlinkClick r:id="rId3"/>
                        </a:rPr>
                        <a:t>calculated per CDC methodology</a:t>
                      </a:r>
                      <a:endParaRPr>
                        <a:solidFill>
                          <a:srgbClr val="CCCCCC"/>
                        </a:solidFill>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586525">
                <a:tc>
                  <a:txBody>
                    <a:bodyPr/>
                    <a:lstStyle/>
                    <a:p>
                      <a:pPr marL="0" lvl="0" indent="0" algn="l" rtl="0">
                        <a:spcBef>
                          <a:spcPts val="0"/>
                        </a:spcBef>
                        <a:spcAft>
                          <a:spcPts val="0"/>
                        </a:spcAft>
                        <a:buNone/>
                      </a:pPr>
                      <a:r>
                        <a:rPr lang="en">
                          <a:solidFill>
                            <a:srgbClr val="CCCCCC"/>
                          </a:solidFill>
                        </a:rPr>
                        <a:t>Any chance that this is just “over reporting?”</a:t>
                      </a:r>
                      <a:endParaRPr>
                        <a:solidFill>
                          <a:srgbClr val="CCCCCC"/>
                        </a:solidFill>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solidFill>
                            <a:srgbClr val="CCCCCC"/>
                          </a:solidFill>
                        </a:rPr>
                        <a:t>No. Physician surveys show unprecedented # of events. </a:t>
                      </a:r>
                      <a:r>
                        <a:rPr lang="en" u="sng">
                          <a:solidFill>
                            <a:schemeClr val="hlink"/>
                          </a:solidFill>
                          <a:hlinkClick r:id="rId3"/>
                        </a:rPr>
                        <a:t>Fingerprint is different</a:t>
                      </a:r>
                      <a:r>
                        <a:rPr lang="en">
                          <a:solidFill>
                            <a:srgbClr val="CCCCCC"/>
                          </a:solidFill>
                        </a:rPr>
                        <a:t>.</a:t>
                      </a:r>
                      <a:endParaRPr>
                        <a:solidFill>
                          <a:srgbClr val="CCCCCC"/>
                        </a:solidFill>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420125">
                <a:tc>
                  <a:txBody>
                    <a:bodyPr/>
                    <a:lstStyle/>
                    <a:p>
                      <a:pPr marL="0" lvl="0" indent="0" algn="l" rtl="0">
                        <a:spcBef>
                          <a:spcPts val="0"/>
                        </a:spcBef>
                        <a:spcAft>
                          <a:spcPts val="0"/>
                        </a:spcAft>
                        <a:buNone/>
                      </a:pPr>
                      <a:r>
                        <a:rPr lang="en">
                          <a:solidFill>
                            <a:srgbClr val="CCCCCC"/>
                          </a:solidFill>
                        </a:rPr>
                        <a:t>How many Americans have died from these vaccines?</a:t>
                      </a:r>
                      <a:endParaRPr>
                        <a:solidFill>
                          <a:srgbClr val="CCCCCC"/>
                        </a:solidFill>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u="sng">
                          <a:solidFill>
                            <a:schemeClr val="hlink"/>
                          </a:solidFill>
                          <a:hlinkClick r:id="rId3"/>
                        </a:rPr>
                        <a:t>&gt; 250K</a:t>
                      </a:r>
                      <a:endParaRPr>
                        <a:solidFill>
                          <a:srgbClr val="CCCCCC"/>
                        </a:solidFill>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613600">
                <a:tc>
                  <a:txBody>
                    <a:bodyPr/>
                    <a:lstStyle/>
                    <a:p>
                      <a:pPr marL="0" lvl="0" indent="0" algn="l" rtl="0">
                        <a:spcBef>
                          <a:spcPts val="0"/>
                        </a:spcBef>
                        <a:spcAft>
                          <a:spcPts val="0"/>
                        </a:spcAft>
                        <a:buNone/>
                      </a:pPr>
                      <a:r>
                        <a:rPr lang="en">
                          <a:solidFill>
                            <a:srgbClr val="CCCCCC"/>
                          </a:solidFill>
                        </a:rPr>
                        <a:t>How many Americans have been permanently disabled from these vaccines?</a:t>
                      </a:r>
                      <a:endParaRPr>
                        <a:solidFill>
                          <a:srgbClr val="CCCCCC"/>
                        </a:solidFill>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u="sng">
                          <a:solidFill>
                            <a:schemeClr val="hlink"/>
                          </a:solidFill>
                          <a:hlinkClick r:id="rId4"/>
                        </a:rPr>
                        <a:t>2M</a:t>
                      </a:r>
                      <a:endParaRPr>
                        <a:solidFill>
                          <a:srgbClr val="CCCCCC"/>
                        </a:solidFill>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613600">
                <a:tc>
                  <a:txBody>
                    <a:bodyPr/>
                    <a:lstStyle/>
                    <a:p>
                      <a:pPr marL="0" lvl="0" indent="0" algn="l" rtl="0">
                        <a:spcBef>
                          <a:spcPts val="0"/>
                        </a:spcBef>
                        <a:spcAft>
                          <a:spcPts val="0"/>
                        </a:spcAft>
                        <a:buNone/>
                      </a:pPr>
                      <a:r>
                        <a:rPr lang="en">
                          <a:solidFill>
                            <a:srgbClr val="CCCCCC"/>
                          </a:solidFill>
                        </a:rPr>
                        <a:t>How many kids  5-11 will we sacrifice for every kid saved?</a:t>
                      </a:r>
                      <a:endParaRPr>
                        <a:solidFill>
                          <a:srgbClr val="CCCCCC"/>
                        </a:solidFill>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u="sng">
                          <a:solidFill>
                            <a:schemeClr val="hlink"/>
                          </a:solidFill>
                          <a:hlinkClick r:id="rId5"/>
                        </a:rPr>
                        <a:t>117</a:t>
                      </a:r>
                      <a:endParaRPr>
                        <a:solidFill>
                          <a:srgbClr val="CCCCCC"/>
                        </a:solidFill>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53"/>
          <p:cNvSpPr txBox="1"/>
          <p:nvPr/>
        </p:nvSpPr>
        <p:spPr>
          <a:xfrm>
            <a:off x="817925" y="101075"/>
            <a:ext cx="7636200" cy="1215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100">
                <a:solidFill>
                  <a:schemeClr val="lt1"/>
                </a:solidFill>
                <a:latin typeface="Roboto"/>
                <a:ea typeface="Roboto"/>
                <a:cs typeface="Roboto"/>
                <a:sym typeface="Roboto"/>
              </a:rPr>
              <a:t>What does the VAERS data show?</a:t>
            </a:r>
            <a:endParaRPr sz="2500">
              <a:solidFill>
                <a:srgbClr val="B7B7B7"/>
              </a:solidFill>
              <a:latin typeface="Roboto"/>
              <a:ea typeface="Roboto"/>
              <a:cs typeface="Roboto"/>
              <a:sym typeface="Roboto"/>
            </a:endParaRPr>
          </a:p>
          <a:p>
            <a:pPr marL="0" lvl="0" indent="0" algn="l" rtl="0">
              <a:spcBef>
                <a:spcPts val="0"/>
              </a:spcBef>
              <a:spcAft>
                <a:spcPts val="0"/>
              </a:spcAft>
              <a:buNone/>
            </a:pPr>
            <a:endParaRPr sz="1800">
              <a:solidFill>
                <a:srgbClr val="B7B7B7"/>
              </a:solidFill>
              <a:latin typeface="Verdana"/>
              <a:ea typeface="Verdana"/>
              <a:cs typeface="Verdana"/>
              <a:sym typeface="Verdana"/>
            </a:endParaRPr>
          </a:p>
          <a:p>
            <a:pPr marL="0" lvl="0" indent="0" algn="l" rtl="0">
              <a:spcBef>
                <a:spcPts val="0"/>
              </a:spcBef>
              <a:spcAft>
                <a:spcPts val="0"/>
              </a:spcAft>
              <a:buNone/>
            </a:pPr>
            <a:endParaRPr sz="1800">
              <a:solidFill>
                <a:srgbClr val="B7B7B7"/>
              </a:solidFill>
              <a:latin typeface="Verdana"/>
              <a:ea typeface="Verdana"/>
              <a:cs typeface="Verdana"/>
              <a:sym typeface="Verdana"/>
            </a:endParaRPr>
          </a:p>
        </p:txBody>
      </p:sp>
      <p:sp>
        <p:nvSpPr>
          <p:cNvPr id="375" name="Google Shape;375;p53"/>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41</a:t>
            </a:fld>
            <a:endParaRPr/>
          </a:p>
        </p:txBody>
      </p:sp>
      <p:graphicFrame>
        <p:nvGraphicFramePr>
          <p:cNvPr id="376" name="Google Shape;376;p53"/>
          <p:cNvGraphicFramePr/>
          <p:nvPr/>
        </p:nvGraphicFramePr>
        <p:xfrm>
          <a:off x="940325" y="828425"/>
          <a:ext cx="3000000" cy="3000000"/>
        </p:xfrm>
        <a:graphic>
          <a:graphicData uri="http://schemas.openxmlformats.org/drawingml/2006/table">
            <a:tbl>
              <a:tblPr>
                <a:noFill/>
                <a:tableStyleId>{5016618D-C335-4F2C-BBDA-7045400FD9CC}</a:tableStyleId>
              </a:tblPr>
              <a:tblGrid>
                <a:gridCol w="4425675">
                  <a:extLst>
                    <a:ext uri="{9D8B030D-6E8A-4147-A177-3AD203B41FA5}">
                      <a16:colId xmlns:a16="http://schemas.microsoft.com/office/drawing/2014/main" val="20000"/>
                    </a:ext>
                  </a:extLst>
                </a:gridCol>
                <a:gridCol w="2813325">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a:solidFill>
                            <a:srgbClr val="CCCCCC"/>
                          </a:solidFill>
                        </a:rPr>
                        <a:t>Is the only serious side effect myocarditis?</a:t>
                      </a:r>
                      <a:endParaRPr>
                        <a:solidFill>
                          <a:srgbClr val="CCCCCC"/>
                        </a:solidFill>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solidFill>
                            <a:srgbClr val="CCCCCC"/>
                          </a:solidFill>
                        </a:rPr>
                        <a:t>No. </a:t>
                      </a:r>
                      <a:r>
                        <a:rPr lang="en" u="sng">
                          <a:solidFill>
                            <a:schemeClr val="hlink"/>
                          </a:solidFill>
                          <a:hlinkClick r:id="rId3"/>
                        </a:rPr>
                        <a:t>There are hundreds that are elevated.</a:t>
                      </a:r>
                      <a:endParaRPr>
                        <a:solidFill>
                          <a:srgbClr val="CCCCCC"/>
                        </a:solidFill>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solidFill>
                            <a:srgbClr val="CCCCCC"/>
                          </a:solidFill>
                        </a:rPr>
                        <a:t>What are the four biggest categories?</a:t>
                      </a:r>
                      <a:endParaRPr>
                        <a:solidFill>
                          <a:srgbClr val="CCCCCC"/>
                        </a:solidFill>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u="sng">
                          <a:solidFill>
                            <a:schemeClr val="hlink"/>
                          </a:solidFill>
                          <a:hlinkClick r:id="rId3"/>
                        </a:rPr>
                        <a:t>Reproductive (esp female), immunological, cardiovascular, neurological.</a:t>
                      </a:r>
                      <a:endParaRPr>
                        <a:solidFill>
                          <a:srgbClr val="CCCCCC"/>
                        </a:solidFill>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a:solidFill>
                            <a:srgbClr val="CCCCCC"/>
                          </a:solidFill>
                        </a:rPr>
                        <a:t>Top causes of death?</a:t>
                      </a:r>
                      <a:endParaRPr>
                        <a:solidFill>
                          <a:srgbClr val="CCCCCC"/>
                        </a:solidFill>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u="sng">
                          <a:solidFill>
                            <a:schemeClr val="hlink"/>
                          </a:solidFill>
                          <a:hlinkClick r:id="rId3"/>
                        </a:rPr>
                        <a:t>Cardiac arrest, PE, intracranial hemorrhage.</a:t>
                      </a:r>
                      <a:r>
                        <a:rPr lang="en">
                          <a:solidFill>
                            <a:srgbClr val="CCCCCC"/>
                          </a:solidFill>
                        </a:rPr>
                        <a:t>’</a:t>
                      </a:r>
                      <a:endParaRPr>
                        <a:solidFill>
                          <a:srgbClr val="CCCCCC"/>
                        </a:solidFill>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a:solidFill>
                            <a:srgbClr val="CCCCCC"/>
                          </a:solidFill>
                        </a:rPr>
                        <a:t>Are the vaccines suitable some ages such as old w/comorbidities?</a:t>
                      </a:r>
                      <a:endParaRPr>
                        <a:solidFill>
                          <a:srgbClr val="CCCCCC"/>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solidFill>
                            <a:srgbClr val="CCCCCC"/>
                          </a:solidFill>
                        </a:rPr>
                        <a:t>No. Kill &gt; Saved.</a:t>
                      </a:r>
                      <a:endParaRPr>
                        <a:solidFill>
                          <a:srgbClr val="CCCCCC"/>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a:solidFill>
                            <a:srgbClr val="CCCCCC"/>
                          </a:solidFill>
                        </a:rPr>
                        <a:t>Were any of the </a:t>
                      </a:r>
                      <a:r>
                        <a:rPr lang="en" u="sng">
                          <a:solidFill>
                            <a:schemeClr val="hlink"/>
                          </a:solidFill>
                          <a:hlinkClick r:id="rId4"/>
                        </a:rPr>
                        <a:t>deaths in VAERS for kids 12-17 ever explained</a:t>
                      </a:r>
                      <a:r>
                        <a:rPr lang="en">
                          <a:solidFill>
                            <a:srgbClr val="CCCCCC"/>
                          </a:solidFill>
                        </a:rPr>
                        <a:t>?</a:t>
                      </a:r>
                      <a:endParaRPr>
                        <a:solidFill>
                          <a:srgbClr val="CCCCCC"/>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solidFill>
                            <a:srgbClr val="CCCCCC"/>
                          </a:solidFill>
                        </a:rPr>
                        <a:t>No</a:t>
                      </a:r>
                      <a:endParaRPr>
                        <a:solidFill>
                          <a:srgbClr val="CCCCCC"/>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a:solidFill>
                            <a:srgbClr val="CCCCCC"/>
                          </a:solidFill>
                        </a:rPr>
                        <a:t>Is this the most dangerous vaccine ever invented?</a:t>
                      </a:r>
                      <a:endParaRPr>
                        <a:solidFill>
                          <a:srgbClr val="CCCCCC"/>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solidFill>
                            <a:srgbClr val="CCCCCC"/>
                          </a:solidFill>
                        </a:rPr>
                        <a:t>Yes. </a:t>
                      </a:r>
                      <a:r>
                        <a:rPr lang="en" u="sng">
                          <a:solidFill>
                            <a:schemeClr val="hlink"/>
                          </a:solidFill>
                          <a:hlinkClick r:id="rId5"/>
                        </a:rPr>
                        <a:t>&gt;800X more deadly than smallpox</a:t>
                      </a:r>
                      <a:r>
                        <a:rPr lang="en">
                          <a:solidFill>
                            <a:srgbClr val="CCCCCC"/>
                          </a:solidFill>
                        </a:rPr>
                        <a:t>.</a:t>
                      </a:r>
                      <a:endParaRPr>
                        <a:solidFill>
                          <a:srgbClr val="CCCCCC"/>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54"/>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42</a:t>
            </a:fld>
            <a:endParaRPr/>
          </a:p>
        </p:txBody>
      </p:sp>
      <p:sp>
        <p:nvSpPr>
          <p:cNvPr id="382" name="Google Shape;382;p54"/>
          <p:cNvSpPr txBox="1"/>
          <p:nvPr/>
        </p:nvSpPr>
        <p:spPr>
          <a:xfrm>
            <a:off x="1057875" y="477200"/>
            <a:ext cx="68457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chemeClr val="lt1"/>
                </a:solidFill>
                <a:latin typeface="Roboto"/>
                <a:ea typeface="Roboto"/>
                <a:cs typeface="Roboto"/>
                <a:sym typeface="Roboto"/>
              </a:rPr>
              <a:t>5 month delay in death peak after vaccination</a:t>
            </a:r>
            <a:endParaRPr sz="2400" b="1">
              <a:solidFill>
                <a:schemeClr val="lt1"/>
              </a:solidFill>
              <a:latin typeface="Roboto"/>
              <a:ea typeface="Roboto"/>
              <a:cs typeface="Roboto"/>
              <a:sym typeface="Roboto"/>
            </a:endParaRPr>
          </a:p>
          <a:p>
            <a:pPr marL="0" lvl="0" indent="0" algn="l" rtl="0">
              <a:spcBef>
                <a:spcPts val="0"/>
              </a:spcBef>
              <a:spcAft>
                <a:spcPts val="0"/>
              </a:spcAft>
              <a:buNone/>
            </a:pPr>
            <a:r>
              <a:rPr lang="en" sz="2400">
                <a:solidFill>
                  <a:srgbClr val="CCCCCC"/>
                </a:solidFill>
                <a:latin typeface="Roboto"/>
                <a:ea typeface="Roboto"/>
                <a:cs typeface="Roboto"/>
                <a:sym typeface="Roboto"/>
              </a:rPr>
              <a:t>(same delay as observed by embalmers and insurance companies)</a:t>
            </a:r>
            <a:endParaRPr sz="2400">
              <a:solidFill>
                <a:srgbClr val="CCCCCC"/>
              </a:solidFill>
              <a:latin typeface="Roboto"/>
              <a:ea typeface="Roboto"/>
              <a:cs typeface="Roboto"/>
              <a:sym typeface="Roboto"/>
            </a:endParaRPr>
          </a:p>
        </p:txBody>
      </p:sp>
      <p:pic>
        <p:nvPicPr>
          <p:cNvPr id="383" name="Google Shape;383;p54">
            <a:hlinkClick r:id="rId3"/>
          </p:cNvPr>
          <p:cNvPicPr preferRelativeResize="0"/>
          <p:nvPr/>
        </p:nvPicPr>
        <p:blipFill>
          <a:blip r:embed="rId4">
            <a:alphaModFix/>
          </a:blip>
          <a:stretch>
            <a:fillRect/>
          </a:stretch>
        </p:blipFill>
        <p:spPr>
          <a:xfrm>
            <a:off x="4968300" y="1926275"/>
            <a:ext cx="3395488" cy="2660750"/>
          </a:xfrm>
          <a:prstGeom prst="rect">
            <a:avLst/>
          </a:prstGeom>
          <a:noFill/>
          <a:ln>
            <a:noFill/>
          </a:ln>
        </p:spPr>
      </p:pic>
      <p:pic>
        <p:nvPicPr>
          <p:cNvPr id="384" name="Google Shape;384;p54">
            <a:hlinkClick r:id="rId3"/>
          </p:cNvPr>
          <p:cNvPicPr preferRelativeResize="0"/>
          <p:nvPr/>
        </p:nvPicPr>
        <p:blipFill>
          <a:blip r:embed="rId5">
            <a:alphaModFix/>
          </a:blip>
          <a:stretch>
            <a:fillRect/>
          </a:stretch>
        </p:blipFill>
        <p:spPr>
          <a:xfrm>
            <a:off x="785775" y="1926275"/>
            <a:ext cx="3604201" cy="24432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55"/>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43</a:t>
            </a:fld>
            <a:endParaRPr/>
          </a:p>
        </p:txBody>
      </p:sp>
      <p:sp>
        <p:nvSpPr>
          <p:cNvPr id="390" name="Google Shape;390;p55"/>
          <p:cNvSpPr txBox="1"/>
          <p:nvPr/>
        </p:nvSpPr>
        <p:spPr>
          <a:xfrm>
            <a:off x="839450" y="204200"/>
            <a:ext cx="76842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rgbClr val="CCCCCC"/>
                </a:solidFill>
                <a:latin typeface="Roboto"/>
                <a:ea typeface="Roboto"/>
                <a:cs typeface="Roboto"/>
                <a:sym typeface="Roboto"/>
              </a:rPr>
              <a:t>My estimated mortality profile from the COVID vaccine that is </a:t>
            </a:r>
            <a:r>
              <a:rPr lang="en" sz="2400" b="1">
                <a:solidFill>
                  <a:schemeClr val="accent5"/>
                </a:solidFill>
                <a:latin typeface="Roboto"/>
                <a:ea typeface="Roboto"/>
                <a:cs typeface="Roboto"/>
                <a:sym typeface="Roboto"/>
              </a:rPr>
              <a:t>consistent with the observations</a:t>
            </a:r>
            <a:r>
              <a:rPr lang="en" sz="2400">
                <a:solidFill>
                  <a:srgbClr val="CCCCCC"/>
                </a:solidFill>
                <a:latin typeface="Roboto"/>
                <a:ea typeface="Roboto"/>
                <a:cs typeface="Roboto"/>
                <a:sym typeface="Roboto"/>
              </a:rPr>
              <a:t> of embalmers, insurance companies, doctors, Florida,  … </a:t>
            </a:r>
            <a:r>
              <a:rPr lang="en" sz="2400" u="sng">
                <a:solidFill>
                  <a:schemeClr val="hlink"/>
                </a:solidFill>
                <a:latin typeface="Roboto"/>
                <a:ea typeface="Roboto"/>
                <a:cs typeface="Roboto"/>
                <a:sym typeface="Roboto"/>
                <a:hlinkClick r:id="rId3"/>
              </a:rPr>
              <a:t>Source</a:t>
            </a:r>
            <a:endParaRPr sz="2400" b="1">
              <a:solidFill>
                <a:schemeClr val="lt1"/>
              </a:solidFill>
              <a:latin typeface="Roboto"/>
              <a:ea typeface="Roboto"/>
              <a:cs typeface="Roboto"/>
              <a:sym typeface="Roboto"/>
            </a:endParaRPr>
          </a:p>
        </p:txBody>
      </p:sp>
      <p:cxnSp>
        <p:nvCxnSpPr>
          <p:cNvPr id="391" name="Google Shape;391;p55"/>
          <p:cNvCxnSpPr/>
          <p:nvPr/>
        </p:nvCxnSpPr>
        <p:spPr>
          <a:xfrm>
            <a:off x="1638300" y="1855250"/>
            <a:ext cx="21900" cy="2391600"/>
          </a:xfrm>
          <a:prstGeom prst="straightConnector1">
            <a:avLst/>
          </a:prstGeom>
          <a:noFill/>
          <a:ln w="28575" cap="flat" cmpd="sng">
            <a:solidFill>
              <a:schemeClr val="lt1"/>
            </a:solidFill>
            <a:prstDash val="solid"/>
            <a:round/>
            <a:headEnd type="none" w="med" len="med"/>
            <a:tailEnd type="none" w="med" len="med"/>
          </a:ln>
        </p:spPr>
      </p:cxnSp>
      <p:cxnSp>
        <p:nvCxnSpPr>
          <p:cNvPr id="392" name="Google Shape;392;p55"/>
          <p:cNvCxnSpPr/>
          <p:nvPr/>
        </p:nvCxnSpPr>
        <p:spPr>
          <a:xfrm rot="10800000">
            <a:off x="1660100" y="4246850"/>
            <a:ext cx="5777400" cy="0"/>
          </a:xfrm>
          <a:prstGeom prst="straightConnector1">
            <a:avLst/>
          </a:prstGeom>
          <a:noFill/>
          <a:ln w="28575" cap="flat" cmpd="sng">
            <a:solidFill>
              <a:schemeClr val="lt1"/>
            </a:solidFill>
            <a:prstDash val="solid"/>
            <a:round/>
            <a:headEnd type="none" w="med" len="med"/>
            <a:tailEnd type="none" w="med" len="med"/>
          </a:ln>
        </p:spPr>
      </p:cxnSp>
      <p:sp>
        <p:nvSpPr>
          <p:cNvPr id="393" name="Google Shape;393;p55"/>
          <p:cNvSpPr txBox="1"/>
          <p:nvPr/>
        </p:nvSpPr>
        <p:spPr>
          <a:xfrm>
            <a:off x="6749025" y="4356025"/>
            <a:ext cx="1048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lt1"/>
                </a:solidFill>
                <a:latin typeface="Roboto"/>
                <a:ea typeface="Roboto"/>
                <a:cs typeface="Roboto"/>
                <a:sym typeface="Roboto"/>
              </a:rPr>
              <a:t>1 year</a:t>
            </a:r>
            <a:endParaRPr sz="2400">
              <a:solidFill>
                <a:schemeClr val="lt1"/>
              </a:solidFill>
              <a:latin typeface="Roboto"/>
              <a:ea typeface="Roboto"/>
              <a:cs typeface="Roboto"/>
              <a:sym typeface="Roboto"/>
            </a:endParaRPr>
          </a:p>
        </p:txBody>
      </p:sp>
      <p:sp>
        <p:nvSpPr>
          <p:cNvPr id="394" name="Google Shape;394;p55"/>
          <p:cNvSpPr/>
          <p:nvPr/>
        </p:nvSpPr>
        <p:spPr>
          <a:xfrm>
            <a:off x="1878550" y="1887198"/>
            <a:ext cx="5667675" cy="2097525"/>
          </a:xfrm>
          <a:custGeom>
            <a:avLst/>
            <a:gdLst/>
            <a:ahLst/>
            <a:cxnLst/>
            <a:rect l="l" t="t" r="r" b="b"/>
            <a:pathLst>
              <a:path w="226707" h="83901" extrusionOk="0">
                <a:moveTo>
                  <a:pt x="0" y="45461"/>
                </a:moveTo>
                <a:cubicBezTo>
                  <a:pt x="2985" y="50703"/>
                  <a:pt x="7790" y="73272"/>
                  <a:pt x="17909" y="76912"/>
                </a:cubicBezTo>
                <a:cubicBezTo>
                  <a:pt x="28029" y="80552"/>
                  <a:pt x="47540" y="80115"/>
                  <a:pt x="60717" y="67302"/>
                </a:cubicBezTo>
                <a:cubicBezTo>
                  <a:pt x="73894" y="54489"/>
                  <a:pt x="83869" y="1489"/>
                  <a:pt x="96973" y="33"/>
                </a:cubicBezTo>
                <a:cubicBezTo>
                  <a:pt x="110078" y="-1423"/>
                  <a:pt x="127259" y="45607"/>
                  <a:pt x="139344" y="58566"/>
                </a:cubicBezTo>
                <a:cubicBezTo>
                  <a:pt x="151429" y="71525"/>
                  <a:pt x="154924" y="73564"/>
                  <a:pt x="169484" y="77786"/>
                </a:cubicBezTo>
                <a:cubicBezTo>
                  <a:pt x="184045" y="82009"/>
                  <a:pt x="217170" y="82882"/>
                  <a:pt x="226707" y="83901"/>
                </a:cubicBezTo>
              </a:path>
            </a:pathLst>
          </a:custGeom>
          <a:noFill/>
          <a:ln w="38100" cap="flat" cmpd="sng">
            <a:solidFill>
              <a:srgbClr val="FF0000"/>
            </a:solidFill>
            <a:prstDash val="solid"/>
            <a:round/>
            <a:headEnd type="none" w="med" len="med"/>
            <a:tailEnd type="none" w="med" len="med"/>
          </a:ln>
        </p:spPr>
      </p:sp>
      <p:sp>
        <p:nvSpPr>
          <p:cNvPr id="395" name="Google Shape;395;p55"/>
          <p:cNvSpPr txBox="1"/>
          <p:nvPr/>
        </p:nvSpPr>
        <p:spPr>
          <a:xfrm>
            <a:off x="3578540" y="2820725"/>
            <a:ext cx="18051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rgbClr val="CCCCCC"/>
                </a:solidFill>
                <a:latin typeface="Roboto"/>
                <a:ea typeface="Roboto"/>
                <a:cs typeface="Roboto"/>
                <a:sym typeface="Roboto"/>
              </a:rPr>
              <a:t>Clot-related deaths</a:t>
            </a:r>
            <a:endParaRPr sz="2400" b="1">
              <a:solidFill>
                <a:schemeClr val="lt1"/>
              </a:solidFill>
              <a:latin typeface="Roboto"/>
              <a:ea typeface="Roboto"/>
              <a:cs typeface="Roboto"/>
              <a:sym typeface="Roboto"/>
            </a:endParaRPr>
          </a:p>
        </p:txBody>
      </p:sp>
      <p:sp>
        <p:nvSpPr>
          <p:cNvPr id="396" name="Google Shape;396;p55"/>
          <p:cNvSpPr txBox="1"/>
          <p:nvPr/>
        </p:nvSpPr>
        <p:spPr>
          <a:xfrm>
            <a:off x="1743427" y="1979850"/>
            <a:ext cx="21006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rgbClr val="CCCCCC"/>
                </a:solidFill>
                <a:latin typeface="Roboto"/>
                <a:ea typeface="Roboto"/>
                <a:cs typeface="Roboto"/>
                <a:sym typeface="Roboto"/>
              </a:rPr>
              <a:t>Inflammation deaths</a:t>
            </a:r>
            <a:endParaRPr sz="2400" b="1">
              <a:solidFill>
                <a:schemeClr val="lt1"/>
              </a:solidFill>
              <a:latin typeface="Roboto"/>
              <a:ea typeface="Roboto"/>
              <a:cs typeface="Roboto"/>
              <a:sym typeface="Roboto"/>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44</a:t>
            </a:fld>
            <a:endParaRPr/>
          </a:p>
        </p:txBody>
      </p:sp>
      <p:sp>
        <p:nvSpPr>
          <p:cNvPr id="402" name="Google Shape;402;p56"/>
          <p:cNvSpPr txBox="1"/>
          <p:nvPr/>
        </p:nvSpPr>
        <p:spPr>
          <a:xfrm>
            <a:off x="839450" y="204200"/>
            <a:ext cx="68457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rgbClr val="CCCCCC"/>
                </a:solidFill>
                <a:latin typeface="Roboto"/>
                <a:ea typeface="Roboto"/>
                <a:cs typeface="Roboto"/>
                <a:sym typeface="Roboto"/>
              </a:rPr>
              <a:t>The study in Florida underestimated the increase in death because it was a SCCS with a 28 day cutoff. </a:t>
            </a:r>
            <a:endParaRPr sz="2400" b="1">
              <a:solidFill>
                <a:schemeClr val="lt1"/>
              </a:solidFill>
              <a:latin typeface="Roboto"/>
              <a:ea typeface="Roboto"/>
              <a:cs typeface="Roboto"/>
              <a:sym typeface="Roboto"/>
            </a:endParaRPr>
          </a:p>
        </p:txBody>
      </p:sp>
      <p:pic>
        <p:nvPicPr>
          <p:cNvPr id="403" name="Google Shape;403;p56">
            <a:hlinkClick r:id="rId3"/>
          </p:cNvPr>
          <p:cNvPicPr preferRelativeResize="0"/>
          <p:nvPr/>
        </p:nvPicPr>
        <p:blipFill>
          <a:blip r:embed="rId4">
            <a:alphaModFix/>
          </a:blip>
          <a:stretch>
            <a:fillRect/>
          </a:stretch>
        </p:blipFill>
        <p:spPr>
          <a:xfrm>
            <a:off x="505800" y="1586850"/>
            <a:ext cx="2702700" cy="2996775"/>
          </a:xfrm>
          <a:prstGeom prst="rect">
            <a:avLst/>
          </a:prstGeom>
          <a:noFill/>
          <a:ln>
            <a:noFill/>
          </a:ln>
        </p:spPr>
      </p:pic>
      <p:pic>
        <p:nvPicPr>
          <p:cNvPr id="404" name="Google Shape;404;p56">
            <a:hlinkClick r:id="rId5"/>
          </p:cNvPr>
          <p:cNvPicPr preferRelativeResize="0"/>
          <p:nvPr/>
        </p:nvPicPr>
        <p:blipFill>
          <a:blip r:embed="rId6">
            <a:alphaModFix/>
          </a:blip>
          <a:stretch>
            <a:fillRect/>
          </a:stretch>
        </p:blipFill>
        <p:spPr>
          <a:xfrm>
            <a:off x="3619325" y="1586850"/>
            <a:ext cx="4516668" cy="29967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57"/>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45</a:t>
            </a:fld>
            <a:endParaRPr/>
          </a:p>
        </p:txBody>
      </p:sp>
      <p:sp>
        <p:nvSpPr>
          <p:cNvPr id="410" name="Google Shape;410;p57"/>
          <p:cNvSpPr txBox="1"/>
          <p:nvPr/>
        </p:nvSpPr>
        <p:spPr>
          <a:xfrm>
            <a:off x="4034225" y="267500"/>
            <a:ext cx="4622400" cy="4710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chemeClr val="lt1"/>
                </a:solidFill>
                <a:latin typeface="Roboto"/>
                <a:ea typeface="Roboto"/>
                <a:cs typeface="Roboto"/>
                <a:sym typeface="Roboto"/>
              </a:rPr>
              <a:t>“Pandemic of the unvaccinated?”</a:t>
            </a:r>
            <a:endParaRPr sz="3000">
              <a:solidFill>
                <a:schemeClr val="lt1"/>
              </a:solidFill>
              <a:latin typeface="Roboto"/>
              <a:ea typeface="Roboto"/>
              <a:cs typeface="Roboto"/>
              <a:sym typeface="Roboto"/>
            </a:endParaRPr>
          </a:p>
          <a:p>
            <a:pPr marL="0" lvl="0" indent="0" algn="l" rtl="0">
              <a:spcBef>
                <a:spcPts val="0"/>
              </a:spcBef>
              <a:spcAft>
                <a:spcPts val="0"/>
              </a:spcAft>
              <a:buNone/>
            </a:pPr>
            <a:endParaRPr sz="1800">
              <a:solidFill>
                <a:srgbClr val="CCCCCC"/>
              </a:solidFill>
              <a:latin typeface="Roboto"/>
              <a:ea typeface="Roboto"/>
              <a:cs typeface="Roboto"/>
              <a:sym typeface="Roboto"/>
            </a:endParaRPr>
          </a:p>
          <a:p>
            <a:pPr marL="0" lvl="0" indent="0" algn="l" rtl="0">
              <a:spcBef>
                <a:spcPts val="0"/>
              </a:spcBef>
              <a:spcAft>
                <a:spcPts val="0"/>
              </a:spcAft>
              <a:buNone/>
            </a:pPr>
            <a:r>
              <a:rPr lang="en" sz="1800">
                <a:solidFill>
                  <a:srgbClr val="CCCCCC"/>
                </a:solidFill>
                <a:latin typeface="Roboto"/>
                <a:ea typeface="Roboto"/>
                <a:cs typeface="Roboto"/>
                <a:sym typeface="Roboto"/>
              </a:rPr>
              <a:t>Why were ICUs filled with the vaccinated?</a:t>
            </a:r>
            <a:endParaRPr sz="1800">
              <a:solidFill>
                <a:srgbClr val="CCCCCC"/>
              </a:solidFill>
              <a:latin typeface="Roboto"/>
              <a:ea typeface="Roboto"/>
              <a:cs typeface="Roboto"/>
              <a:sym typeface="Roboto"/>
            </a:endParaRPr>
          </a:p>
          <a:p>
            <a:pPr marL="0" lvl="0" indent="0" algn="l" rtl="0">
              <a:spcBef>
                <a:spcPts val="0"/>
              </a:spcBef>
              <a:spcAft>
                <a:spcPts val="0"/>
              </a:spcAft>
              <a:buNone/>
            </a:pPr>
            <a:endParaRPr sz="1800">
              <a:solidFill>
                <a:srgbClr val="CCCCCC"/>
              </a:solidFill>
              <a:latin typeface="Roboto"/>
              <a:ea typeface="Roboto"/>
              <a:cs typeface="Roboto"/>
              <a:sym typeface="Roboto"/>
            </a:endParaRPr>
          </a:p>
          <a:p>
            <a:pPr marL="0" lvl="0" indent="0" algn="l" rtl="0">
              <a:spcBef>
                <a:spcPts val="0"/>
              </a:spcBef>
              <a:spcAft>
                <a:spcPts val="0"/>
              </a:spcAft>
              <a:buNone/>
            </a:pPr>
            <a:r>
              <a:rPr lang="en" sz="1800" b="1">
                <a:solidFill>
                  <a:schemeClr val="lt1"/>
                </a:solidFill>
                <a:latin typeface="Roboto"/>
                <a:ea typeface="Roboto"/>
                <a:cs typeface="Roboto"/>
                <a:sym typeface="Roboto"/>
              </a:rPr>
              <a:t>You are considered unvaxxed until 2 weeks after your second shot.</a:t>
            </a:r>
            <a:endParaRPr sz="1800" b="1">
              <a:solidFill>
                <a:schemeClr val="lt1"/>
              </a:solidFill>
              <a:latin typeface="Roboto"/>
              <a:ea typeface="Roboto"/>
              <a:cs typeface="Roboto"/>
              <a:sym typeface="Roboto"/>
            </a:endParaRPr>
          </a:p>
          <a:p>
            <a:pPr marL="0" lvl="0" indent="0" algn="l" rtl="0">
              <a:spcBef>
                <a:spcPts val="0"/>
              </a:spcBef>
              <a:spcAft>
                <a:spcPts val="0"/>
              </a:spcAft>
              <a:buNone/>
            </a:pPr>
            <a:endParaRPr sz="1800">
              <a:solidFill>
                <a:srgbClr val="CCCCCC"/>
              </a:solidFill>
              <a:latin typeface="Roboto"/>
              <a:ea typeface="Roboto"/>
              <a:cs typeface="Roboto"/>
              <a:sym typeface="Roboto"/>
            </a:endParaRPr>
          </a:p>
          <a:p>
            <a:pPr marL="0" lvl="0" indent="0" algn="l" rtl="0">
              <a:spcBef>
                <a:spcPts val="0"/>
              </a:spcBef>
              <a:spcAft>
                <a:spcPts val="0"/>
              </a:spcAft>
              <a:buNone/>
            </a:pPr>
            <a:r>
              <a:rPr lang="en" sz="1800">
                <a:solidFill>
                  <a:srgbClr val="CCCCCC"/>
                </a:solidFill>
                <a:latin typeface="Roboto"/>
                <a:ea typeface="Roboto"/>
                <a:cs typeface="Roboto"/>
                <a:sym typeface="Roboto"/>
              </a:rPr>
              <a:t>If you don’t have a vaccine card, you can be considered unvaccinated.</a:t>
            </a:r>
            <a:endParaRPr sz="1800">
              <a:solidFill>
                <a:srgbClr val="CCCCCC"/>
              </a:solidFill>
              <a:latin typeface="Roboto"/>
              <a:ea typeface="Roboto"/>
              <a:cs typeface="Roboto"/>
              <a:sym typeface="Roboto"/>
            </a:endParaRPr>
          </a:p>
          <a:p>
            <a:pPr marL="0" lvl="0" indent="0" algn="l" rtl="0">
              <a:spcBef>
                <a:spcPts val="0"/>
              </a:spcBef>
              <a:spcAft>
                <a:spcPts val="0"/>
              </a:spcAft>
              <a:buNone/>
            </a:pPr>
            <a:endParaRPr sz="1800">
              <a:solidFill>
                <a:srgbClr val="CCCCCC"/>
              </a:solidFill>
              <a:latin typeface="Roboto"/>
              <a:ea typeface="Roboto"/>
              <a:cs typeface="Roboto"/>
              <a:sym typeface="Roboto"/>
            </a:endParaRPr>
          </a:p>
          <a:p>
            <a:pPr marL="0" lvl="0" indent="0" algn="l" rtl="0">
              <a:spcBef>
                <a:spcPts val="0"/>
              </a:spcBef>
              <a:spcAft>
                <a:spcPts val="0"/>
              </a:spcAft>
              <a:buNone/>
            </a:pPr>
            <a:r>
              <a:rPr lang="en" sz="1800">
                <a:solidFill>
                  <a:srgbClr val="CCCCCC"/>
                </a:solidFill>
                <a:latin typeface="Roboto"/>
                <a:ea typeface="Roboto"/>
                <a:cs typeface="Roboto"/>
                <a:sym typeface="Roboto"/>
              </a:rPr>
              <a:t>If the vaccine kills you 5 months later, few will figure it out. Even if you died the next day, many doctors won’t make the association.</a:t>
            </a:r>
            <a:endParaRPr sz="1800">
              <a:solidFill>
                <a:srgbClr val="CCCCCC"/>
              </a:solidFill>
              <a:latin typeface="Roboto"/>
              <a:ea typeface="Roboto"/>
              <a:cs typeface="Roboto"/>
              <a:sym typeface="Roboto"/>
            </a:endParaRPr>
          </a:p>
        </p:txBody>
      </p:sp>
      <p:pic>
        <p:nvPicPr>
          <p:cNvPr id="411" name="Google Shape;411;p57">
            <a:hlinkClick r:id="rId3"/>
          </p:cNvPr>
          <p:cNvPicPr preferRelativeResize="0"/>
          <p:nvPr/>
        </p:nvPicPr>
        <p:blipFill>
          <a:blip r:embed="rId4">
            <a:alphaModFix/>
          </a:blip>
          <a:stretch>
            <a:fillRect/>
          </a:stretch>
        </p:blipFill>
        <p:spPr>
          <a:xfrm>
            <a:off x="202825" y="1160950"/>
            <a:ext cx="3729424" cy="2368113"/>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58"/>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46</a:t>
            </a:fld>
            <a:endParaRPr/>
          </a:p>
        </p:txBody>
      </p:sp>
      <p:sp>
        <p:nvSpPr>
          <p:cNvPr id="417" name="Google Shape;417;p58"/>
          <p:cNvSpPr txBox="1"/>
          <p:nvPr/>
        </p:nvSpPr>
        <p:spPr>
          <a:xfrm>
            <a:off x="1344600" y="1177175"/>
            <a:ext cx="6454800" cy="350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a:solidFill>
                  <a:srgbClr val="CCCCCC"/>
                </a:solidFill>
                <a:latin typeface="Roboto"/>
                <a:ea typeface="Roboto"/>
                <a:cs typeface="Roboto"/>
                <a:sym typeface="Roboto"/>
              </a:rPr>
              <a:t>New Mexico death report study found only 1/6 COVID deaths were consistent with COVID symptoms.</a:t>
            </a:r>
            <a:endParaRPr sz="3600">
              <a:solidFill>
                <a:srgbClr val="CCCCCC"/>
              </a:solidFill>
              <a:latin typeface="Roboto"/>
              <a:ea typeface="Roboto"/>
              <a:cs typeface="Roboto"/>
              <a:sym typeface="Roboto"/>
            </a:endParaRPr>
          </a:p>
          <a:p>
            <a:pPr marL="0" lvl="0" indent="0" algn="l" rtl="0">
              <a:spcBef>
                <a:spcPts val="0"/>
              </a:spcBef>
              <a:spcAft>
                <a:spcPts val="0"/>
              </a:spcAft>
              <a:buNone/>
            </a:pPr>
            <a:endParaRPr sz="3600">
              <a:solidFill>
                <a:srgbClr val="CCCCCC"/>
              </a:solidFill>
              <a:latin typeface="Roboto"/>
              <a:ea typeface="Roboto"/>
              <a:cs typeface="Roboto"/>
              <a:sym typeface="Roboto"/>
            </a:endParaRPr>
          </a:p>
          <a:p>
            <a:pPr marL="0" lvl="0" indent="0" algn="l" rtl="0">
              <a:spcBef>
                <a:spcPts val="0"/>
              </a:spcBef>
              <a:spcAft>
                <a:spcPts val="0"/>
              </a:spcAft>
              <a:buNone/>
            </a:pPr>
            <a:r>
              <a:rPr lang="en" sz="3600">
                <a:solidFill>
                  <a:srgbClr val="CCCCCC"/>
                </a:solidFill>
                <a:latin typeface="Roboto"/>
                <a:ea typeface="Roboto"/>
                <a:cs typeface="Roboto"/>
                <a:sym typeface="Roboto"/>
              </a:rPr>
              <a:t>1M deaths → 166K</a:t>
            </a:r>
            <a:endParaRPr sz="3600">
              <a:solidFill>
                <a:srgbClr val="CCCCCC"/>
              </a:solidFill>
              <a:latin typeface="Roboto"/>
              <a:ea typeface="Roboto"/>
              <a:cs typeface="Roboto"/>
              <a:sym typeface="Roboto"/>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59"/>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47</a:t>
            </a:fld>
            <a:endParaRPr/>
          </a:p>
        </p:txBody>
      </p:sp>
      <p:sp>
        <p:nvSpPr>
          <p:cNvPr id="423" name="Google Shape;423;p59"/>
          <p:cNvSpPr txBox="1"/>
          <p:nvPr/>
        </p:nvSpPr>
        <p:spPr>
          <a:xfrm>
            <a:off x="1342950" y="139275"/>
            <a:ext cx="74544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a:solidFill>
                  <a:srgbClr val="CCCCCC"/>
                </a:solidFill>
                <a:latin typeface="Roboto"/>
                <a:ea typeface="Roboto"/>
                <a:cs typeface="Roboto"/>
                <a:sym typeface="Roboto"/>
              </a:rPr>
              <a:t>Most COVID deaths are </a:t>
            </a:r>
            <a:r>
              <a:rPr lang="en" sz="3600" b="1">
                <a:solidFill>
                  <a:schemeClr val="lt1"/>
                </a:solidFill>
                <a:latin typeface="Roboto"/>
                <a:ea typeface="Roboto"/>
                <a:cs typeface="Roboto"/>
                <a:sym typeface="Roboto"/>
              </a:rPr>
              <a:t>believed to be </a:t>
            </a:r>
            <a:r>
              <a:rPr lang="en" sz="3600">
                <a:solidFill>
                  <a:srgbClr val="CCCCCC"/>
                </a:solidFill>
                <a:latin typeface="Roboto"/>
                <a:ea typeface="Roboto"/>
                <a:cs typeface="Roboto"/>
                <a:sym typeface="Roboto"/>
              </a:rPr>
              <a:t>caused by hospital protocols</a:t>
            </a:r>
            <a:endParaRPr sz="3600">
              <a:solidFill>
                <a:schemeClr val="lt1"/>
              </a:solidFill>
              <a:latin typeface="Roboto"/>
              <a:ea typeface="Roboto"/>
              <a:cs typeface="Roboto"/>
              <a:sym typeface="Roboto"/>
            </a:endParaRPr>
          </a:p>
        </p:txBody>
      </p:sp>
      <p:pic>
        <p:nvPicPr>
          <p:cNvPr id="424" name="Google Shape;424;p59">
            <a:hlinkClick r:id="rId3"/>
          </p:cNvPr>
          <p:cNvPicPr preferRelativeResize="0"/>
          <p:nvPr/>
        </p:nvPicPr>
        <p:blipFill>
          <a:blip r:embed="rId4">
            <a:alphaModFix/>
          </a:blip>
          <a:stretch>
            <a:fillRect/>
          </a:stretch>
        </p:blipFill>
        <p:spPr>
          <a:xfrm>
            <a:off x="1759038" y="1514188"/>
            <a:ext cx="6029325" cy="34766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60"/>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48</a:t>
            </a:fld>
            <a:endParaRPr/>
          </a:p>
        </p:txBody>
      </p:sp>
      <p:sp>
        <p:nvSpPr>
          <p:cNvPr id="430" name="Google Shape;430;p60"/>
          <p:cNvSpPr txBox="1"/>
          <p:nvPr/>
        </p:nvSpPr>
        <p:spPr>
          <a:xfrm>
            <a:off x="605925" y="138350"/>
            <a:ext cx="76809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b="1">
                <a:solidFill>
                  <a:schemeClr val="lt1"/>
                </a:solidFill>
                <a:latin typeface="Roboto"/>
                <a:ea typeface="Roboto"/>
                <a:cs typeface="Roboto"/>
                <a:sym typeface="Roboto"/>
              </a:rPr>
              <a:t>Wayne Allyn Root’s wedding</a:t>
            </a:r>
            <a:endParaRPr sz="3600" b="1">
              <a:solidFill>
                <a:schemeClr val="lt1"/>
              </a:solidFill>
              <a:latin typeface="Roboto"/>
              <a:ea typeface="Roboto"/>
              <a:cs typeface="Roboto"/>
              <a:sym typeface="Roboto"/>
            </a:endParaRPr>
          </a:p>
          <a:p>
            <a:pPr marL="0" lvl="0" indent="0" algn="l" rtl="0">
              <a:spcBef>
                <a:spcPts val="0"/>
              </a:spcBef>
              <a:spcAft>
                <a:spcPts val="0"/>
              </a:spcAft>
              <a:buNone/>
            </a:pPr>
            <a:r>
              <a:rPr lang="en" sz="2400" u="sng">
                <a:solidFill>
                  <a:schemeClr val="hlink"/>
                </a:solidFill>
                <a:latin typeface="Roboto"/>
                <a:ea typeface="Roboto"/>
                <a:cs typeface="Roboto"/>
                <a:sym typeface="Roboto"/>
                <a:hlinkClick r:id="rId3"/>
              </a:rPr>
              <a:t>8 months post-wedding</a:t>
            </a:r>
            <a:endParaRPr sz="2400">
              <a:solidFill>
                <a:srgbClr val="E9E9E9"/>
              </a:solidFill>
              <a:latin typeface="Roboto"/>
              <a:ea typeface="Roboto"/>
              <a:cs typeface="Roboto"/>
              <a:sym typeface="Roboto"/>
            </a:endParaRPr>
          </a:p>
        </p:txBody>
      </p:sp>
      <p:graphicFrame>
        <p:nvGraphicFramePr>
          <p:cNvPr id="431" name="Google Shape;431;p60"/>
          <p:cNvGraphicFramePr/>
          <p:nvPr/>
        </p:nvGraphicFramePr>
        <p:xfrm>
          <a:off x="913375" y="1301225"/>
          <a:ext cx="3000000" cy="3000000"/>
        </p:xfrm>
        <a:graphic>
          <a:graphicData uri="http://schemas.openxmlformats.org/drawingml/2006/table">
            <a:tbl>
              <a:tblPr>
                <a:noFill/>
                <a:tableStyleId>{5016618D-C335-4F2C-BBDA-7045400FD9CC}</a:tableStyleId>
              </a:tblPr>
              <a:tblGrid>
                <a:gridCol w="3404725">
                  <a:extLst>
                    <a:ext uri="{9D8B030D-6E8A-4147-A177-3AD203B41FA5}">
                      <a16:colId xmlns:a16="http://schemas.microsoft.com/office/drawing/2014/main" val="20000"/>
                    </a:ext>
                  </a:extLst>
                </a:gridCol>
                <a:gridCol w="1673400">
                  <a:extLst>
                    <a:ext uri="{9D8B030D-6E8A-4147-A177-3AD203B41FA5}">
                      <a16:colId xmlns:a16="http://schemas.microsoft.com/office/drawing/2014/main" val="20001"/>
                    </a:ext>
                  </a:extLst>
                </a:gridCol>
                <a:gridCol w="2160875">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endParaRPr sz="3000">
                        <a:latin typeface="Roboto"/>
                        <a:ea typeface="Roboto"/>
                        <a:cs typeface="Roboto"/>
                        <a:sym typeface="Roboto"/>
                      </a:endParaRPr>
                    </a:p>
                  </a:txBody>
                  <a:tcPr marL="91425" marR="91425" marT="91425" marB="91425"/>
                </a:tc>
                <a:tc>
                  <a:txBody>
                    <a:bodyPr/>
                    <a:lstStyle/>
                    <a:p>
                      <a:pPr marL="0" lvl="0" indent="0" algn="r" rtl="0">
                        <a:spcBef>
                          <a:spcPts val="0"/>
                        </a:spcBef>
                        <a:spcAft>
                          <a:spcPts val="0"/>
                        </a:spcAft>
                        <a:buNone/>
                      </a:pPr>
                      <a:r>
                        <a:rPr lang="en" sz="3000" b="1">
                          <a:solidFill>
                            <a:schemeClr val="lt1"/>
                          </a:solidFill>
                          <a:latin typeface="Roboto"/>
                          <a:ea typeface="Roboto"/>
                          <a:cs typeface="Roboto"/>
                          <a:sym typeface="Roboto"/>
                        </a:rPr>
                        <a:t>Unvax</a:t>
                      </a:r>
                      <a:endParaRPr sz="3000" b="1">
                        <a:latin typeface="Roboto"/>
                        <a:ea typeface="Roboto"/>
                        <a:cs typeface="Roboto"/>
                        <a:sym typeface="Roboto"/>
                      </a:endParaRPr>
                    </a:p>
                  </a:txBody>
                  <a:tcPr marL="91425" marR="91425" marT="91425" marB="91425"/>
                </a:tc>
                <a:tc>
                  <a:txBody>
                    <a:bodyPr/>
                    <a:lstStyle/>
                    <a:p>
                      <a:pPr marL="0" lvl="0" indent="0" algn="r" rtl="0">
                        <a:spcBef>
                          <a:spcPts val="0"/>
                        </a:spcBef>
                        <a:spcAft>
                          <a:spcPts val="0"/>
                        </a:spcAft>
                        <a:buNone/>
                      </a:pPr>
                      <a:r>
                        <a:rPr lang="en" sz="3000" b="1">
                          <a:solidFill>
                            <a:schemeClr val="lt1"/>
                          </a:solidFill>
                          <a:latin typeface="Roboto"/>
                          <a:ea typeface="Roboto"/>
                          <a:cs typeface="Roboto"/>
                          <a:sym typeface="Roboto"/>
                        </a:rPr>
                        <a:t>Vax</a:t>
                      </a:r>
                      <a:endParaRPr sz="3000" b="1">
                        <a:latin typeface="Roboto"/>
                        <a:ea typeface="Roboto"/>
                        <a:cs typeface="Roboto"/>
                        <a:sym typeface="Roboto"/>
                      </a:endParaRPr>
                    </a:p>
                  </a:txBody>
                  <a:tcPr marL="91425" marR="91425" marT="91425" marB="91425"/>
                </a:tc>
                <a:extLst>
                  <a:ext uri="{0D108BD9-81ED-4DB2-BD59-A6C34878D82A}">
                    <a16:rowId xmlns:a16="http://schemas.microsoft.com/office/drawing/2014/main" val="10000"/>
                  </a:ext>
                </a:extLst>
              </a:tr>
              <a:tr h="573325">
                <a:tc>
                  <a:txBody>
                    <a:bodyPr/>
                    <a:lstStyle/>
                    <a:p>
                      <a:pPr marL="0" lvl="0" indent="0" algn="l" rtl="0">
                        <a:spcBef>
                          <a:spcPts val="0"/>
                        </a:spcBef>
                        <a:spcAft>
                          <a:spcPts val="0"/>
                        </a:spcAft>
                        <a:buNone/>
                      </a:pPr>
                      <a:r>
                        <a:rPr lang="en" sz="3000">
                          <a:solidFill>
                            <a:schemeClr val="lt1"/>
                          </a:solidFill>
                          <a:latin typeface="Roboto"/>
                          <a:ea typeface="Roboto"/>
                          <a:cs typeface="Roboto"/>
                          <a:sym typeface="Roboto"/>
                        </a:rPr>
                        <a:t>N</a:t>
                      </a:r>
                      <a:endParaRPr sz="3000">
                        <a:latin typeface="Roboto"/>
                        <a:ea typeface="Roboto"/>
                        <a:cs typeface="Roboto"/>
                        <a:sym typeface="Roboto"/>
                      </a:endParaRPr>
                    </a:p>
                  </a:txBody>
                  <a:tcPr marL="91425" marR="91425" marT="91425" marB="91425"/>
                </a:tc>
                <a:tc>
                  <a:txBody>
                    <a:bodyPr/>
                    <a:lstStyle/>
                    <a:p>
                      <a:pPr marL="0" lvl="0" indent="0" algn="r" rtl="0">
                        <a:spcBef>
                          <a:spcPts val="0"/>
                        </a:spcBef>
                        <a:spcAft>
                          <a:spcPts val="0"/>
                        </a:spcAft>
                        <a:buNone/>
                      </a:pPr>
                      <a:r>
                        <a:rPr lang="en" sz="3000" b="1">
                          <a:solidFill>
                            <a:schemeClr val="lt1"/>
                          </a:solidFill>
                          <a:latin typeface="Roboto"/>
                          <a:ea typeface="Roboto"/>
                          <a:cs typeface="Roboto"/>
                          <a:sym typeface="Roboto"/>
                        </a:rPr>
                        <a:t>100</a:t>
                      </a:r>
                      <a:endParaRPr sz="3000">
                        <a:latin typeface="Roboto"/>
                        <a:ea typeface="Roboto"/>
                        <a:cs typeface="Roboto"/>
                        <a:sym typeface="Roboto"/>
                      </a:endParaRPr>
                    </a:p>
                  </a:txBody>
                  <a:tcPr marL="91425" marR="91425" marT="91425" marB="91425"/>
                </a:tc>
                <a:tc>
                  <a:txBody>
                    <a:bodyPr/>
                    <a:lstStyle/>
                    <a:p>
                      <a:pPr marL="0" lvl="0" indent="0" algn="r" rtl="0">
                        <a:spcBef>
                          <a:spcPts val="0"/>
                        </a:spcBef>
                        <a:spcAft>
                          <a:spcPts val="0"/>
                        </a:spcAft>
                        <a:buNone/>
                      </a:pPr>
                      <a:r>
                        <a:rPr lang="en" sz="3000" b="1">
                          <a:solidFill>
                            <a:schemeClr val="lt1"/>
                          </a:solidFill>
                          <a:latin typeface="Roboto"/>
                          <a:ea typeface="Roboto"/>
                          <a:cs typeface="Roboto"/>
                          <a:sym typeface="Roboto"/>
                        </a:rPr>
                        <a:t>100</a:t>
                      </a:r>
                      <a:endParaRPr sz="3000">
                        <a:latin typeface="Roboto"/>
                        <a:ea typeface="Roboto"/>
                        <a:cs typeface="Roboto"/>
                        <a:sym typeface="Roboto"/>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3000">
                          <a:solidFill>
                            <a:schemeClr val="lt1"/>
                          </a:solidFill>
                          <a:latin typeface="Roboto"/>
                          <a:ea typeface="Roboto"/>
                          <a:cs typeface="Roboto"/>
                          <a:sym typeface="Roboto"/>
                        </a:rPr>
                        <a:t>Serious injuries</a:t>
                      </a:r>
                      <a:endParaRPr sz="3000">
                        <a:latin typeface="Roboto"/>
                        <a:ea typeface="Roboto"/>
                        <a:cs typeface="Roboto"/>
                        <a:sym typeface="Roboto"/>
                      </a:endParaRPr>
                    </a:p>
                  </a:txBody>
                  <a:tcPr marL="91425" marR="91425" marT="91425" marB="91425"/>
                </a:tc>
                <a:tc>
                  <a:txBody>
                    <a:bodyPr/>
                    <a:lstStyle/>
                    <a:p>
                      <a:pPr marL="0" lvl="0" indent="0" algn="r" rtl="0">
                        <a:spcBef>
                          <a:spcPts val="0"/>
                        </a:spcBef>
                        <a:spcAft>
                          <a:spcPts val="0"/>
                        </a:spcAft>
                        <a:buNone/>
                      </a:pPr>
                      <a:r>
                        <a:rPr lang="en" sz="3000" b="1">
                          <a:solidFill>
                            <a:schemeClr val="lt1"/>
                          </a:solidFill>
                          <a:latin typeface="Roboto"/>
                          <a:ea typeface="Roboto"/>
                          <a:cs typeface="Roboto"/>
                          <a:sym typeface="Roboto"/>
                        </a:rPr>
                        <a:t>0</a:t>
                      </a:r>
                      <a:endParaRPr sz="3000">
                        <a:latin typeface="Roboto"/>
                        <a:ea typeface="Roboto"/>
                        <a:cs typeface="Roboto"/>
                        <a:sym typeface="Roboto"/>
                      </a:endParaRPr>
                    </a:p>
                  </a:txBody>
                  <a:tcPr marL="91425" marR="91425" marT="91425" marB="91425"/>
                </a:tc>
                <a:tc>
                  <a:txBody>
                    <a:bodyPr/>
                    <a:lstStyle/>
                    <a:p>
                      <a:pPr marL="0" marR="0" lvl="0" indent="0" algn="r" rtl="0">
                        <a:lnSpc>
                          <a:spcPct val="100000"/>
                        </a:lnSpc>
                        <a:spcBef>
                          <a:spcPts val="0"/>
                        </a:spcBef>
                        <a:spcAft>
                          <a:spcPts val="0"/>
                        </a:spcAft>
                        <a:buNone/>
                      </a:pPr>
                      <a:r>
                        <a:rPr lang="en" sz="3000" b="1">
                          <a:solidFill>
                            <a:schemeClr val="lt1"/>
                          </a:solidFill>
                          <a:latin typeface="Roboto"/>
                          <a:ea typeface="Roboto"/>
                          <a:cs typeface="Roboto"/>
                          <a:sym typeface="Roboto"/>
                        </a:rPr>
                        <a:t>26</a:t>
                      </a:r>
                      <a:endParaRPr sz="3000" b="1">
                        <a:solidFill>
                          <a:schemeClr val="lt1"/>
                        </a:solidFill>
                        <a:latin typeface="Roboto"/>
                        <a:ea typeface="Roboto"/>
                        <a:cs typeface="Roboto"/>
                        <a:sym typeface="Roboto"/>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3000">
                          <a:solidFill>
                            <a:schemeClr val="lt1"/>
                          </a:solidFill>
                          <a:latin typeface="Roboto"/>
                          <a:ea typeface="Roboto"/>
                          <a:cs typeface="Roboto"/>
                          <a:sym typeface="Roboto"/>
                        </a:rPr>
                        <a:t>Deaths</a:t>
                      </a:r>
                      <a:endParaRPr sz="3000">
                        <a:latin typeface="Roboto"/>
                        <a:ea typeface="Roboto"/>
                        <a:cs typeface="Roboto"/>
                        <a:sym typeface="Roboto"/>
                      </a:endParaRPr>
                    </a:p>
                  </a:txBody>
                  <a:tcPr marL="91425" marR="91425" marT="91425" marB="91425"/>
                </a:tc>
                <a:tc>
                  <a:txBody>
                    <a:bodyPr/>
                    <a:lstStyle/>
                    <a:p>
                      <a:pPr marL="0" lvl="0" indent="0" algn="r" rtl="0">
                        <a:spcBef>
                          <a:spcPts val="0"/>
                        </a:spcBef>
                        <a:spcAft>
                          <a:spcPts val="0"/>
                        </a:spcAft>
                        <a:buNone/>
                      </a:pPr>
                      <a:r>
                        <a:rPr lang="en" sz="3000" b="1">
                          <a:solidFill>
                            <a:schemeClr val="lt1"/>
                          </a:solidFill>
                          <a:latin typeface="Roboto"/>
                          <a:ea typeface="Roboto"/>
                          <a:cs typeface="Roboto"/>
                          <a:sym typeface="Roboto"/>
                        </a:rPr>
                        <a:t>0</a:t>
                      </a:r>
                      <a:endParaRPr sz="3000">
                        <a:latin typeface="Roboto"/>
                        <a:ea typeface="Roboto"/>
                        <a:cs typeface="Roboto"/>
                        <a:sym typeface="Roboto"/>
                      </a:endParaRPr>
                    </a:p>
                  </a:txBody>
                  <a:tcPr marL="91425" marR="91425" marT="91425" marB="91425"/>
                </a:tc>
                <a:tc>
                  <a:txBody>
                    <a:bodyPr/>
                    <a:lstStyle/>
                    <a:p>
                      <a:pPr marL="0" marR="0" lvl="0" indent="0" algn="r" rtl="0">
                        <a:lnSpc>
                          <a:spcPct val="100000"/>
                        </a:lnSpc>
                        <a:spcBef>
                          <a:spcPts val="0"/>
                        </a:spcBef>
                        <a:spcAft>
                          <a:spcPts val="0"/>
                        </a:spcAft>
                        <a:buNone/>
                      </a:pPr>
                      <a:r>
                        <a:rPr lang="en" sz="3000" b="1">
                          <a:solidFill>
                            <a:schemeClr val="lt1"/>
                          </a:solidFill>
                          <a:latin typeface="Roboto"/>
                          <a:ea typeface="Roboto"/>
                          <a:cs typeface="Roboto"/>
                          <a:sym typeface="Roboto"/>
                        </a:rPr>
                        <a:t>7</a:t>
                      </a:r>
                      <a:endParaRPr sz="3000" b="1">
                        <a:solidFill>
                          <a:schemeClr val="lt1"/>
                        </a:solidFill>
                        <a:latin typeface="Roboto"/>
                        <a:ea typeface="Roboto"/>
                        <a:cs typeface="Roboto"/>
                        <a:sym typeface="Roboto"/>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61"/>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49</a:t>
            </a:fld>
            <a:endParaRPr/>
          </a:p>
        </p:txBody>
      </p:sp>
      <p:sp>
        <p:nvSpPr>
          <p:cNvPr id="437" name="Google Shape;437;p61"/>
          <p:cNvSpPr txBox="1"/>
          <p:nvPr/>
        </p:nvSpPr>
        <p:spPr>
          <a:xfrm>
            <a:off x="605925" y="138350"/>
            <a:ext cx="7680900" cy="1200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b="1">
                <a:solidFill>
                  <a:schemeClr val="lt1"/>
                </a:solidFill>
                <a:latin typeface="Roboto"/>
                <a:ea typeface="Roboto"/>
                <a:cs typeface="Roboto"/>
                <a:sym typeface="Roboto"/>
              </a:rPr>
              <a:t>Survey of my followers </a:t>
            </a:r>
            <a:br>
              <a:rPr lang="en" sz="3600" b="1">
                <a:solidFill>
                  <a:schemeClr val="lt1"/>
                </a:solidFill>
                <a:latin typeface="Roboto"/>
                <a:ea typeface="Roboto"/>
                <a:cs typeface="Roboto"/>
                <a:sym typeface="Roboto"/>
              </a:rPr>
            </a:br>
            <a:r>
              <a:rPr lang="en" sz="3000" b="1" u="sng">
                <a:solidFill>
                  <a:schemeClr val="hlink"/>
                </a:solidFill>
                <a:latin typeface="Roboto"/>
                <a:ea typeface="Roboto"/>
                <a:cs typeface="Roboto"/>
                <a:sym typeface="Roboto"/>
                <a:hlinkClick r:id="rId3"/>
              </a:rPr>
              <a:t>631 responses</a:t>
            </a:r>
            <a:endParaRPr sz="3000">
              <a:solidFill>
                <a:srgbClr val="E9E9E9"/>
              </a:solidFill>
              <a:latin typeface="Roboto"/>
              <a:ea typeface="Roboto"/>
              <a:cs typeface="Roboto"/>
              <a:sym typeface="Roboto"/>
            </a:endParaRPr>
          </a:p>
        </p:txBody>
      </p:sp>
      <p:graphicFrame>
        <p:nvGraphicFramePr>
          <p:cNvPr id="438" name="Google Shape;438;p61"/>
          <p:cNvGraphicFramePr/>
          <p:nvPr/>
        </p:nvGraphicFramePr>
        <p:xfrm>
          <a:off x="913375" y="1301225"/>
          <a:ext cx="3000000" cy="3000000"/>
        </p:xfrm>
        <a:graphic>
          <a:graphicData uri="http://schemas.openxmlformats.org/drawingml/2006/table">
            <a:tbl>
              <a:tblPr>
                <a:noFill/>
                <a:tableStyleId>{5016618D-C335-4F2C-BBDA-7045400FD9CC}</a:tableStyleId>
              </a:tblPr>
              <a:tblGrid>
                <a:gridCol w="3404725">
                  <a:extLst>
                    <a:ext uri="{9D8B030D-6E8A-4147-A177-3AD203B41FA5}">
                      <a16:colId xmlns:a16="http://schemas.microsoft.com/office/drawing/2014/main" val="20000"/>
                    </a:ext>
                  </a:extLst>
                </a:gridCol>
                <a:gridCol w="1673400">
                  <a:extLst>
                    <a:ext uri="{9D8B030D-6E8A-4147-A177-3AD203B41FA5}">
                      <a16:colId xmlns:a16="http://schemas.microsoft.com/office/drawing/2014/main" val="20001"/>
                    </a:ext>
                  </a:extLst>
                </a:gridCol>
                <a:gridCol w="2160875">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endParaRPr sz="3000">
                        <a:latin typeface="Roboto"/>
                        <a:ea typeface="Roboto"/>
                        <a:cs typeface="Roboto"/>
                        <a:sym typeface="Roboto"/>
                      </a:endParaRPr>
                    </a:p>
                  </a:txBody>
                  <a:tcPr marL="91425" marR="91425" marT="91425" marB="91425"/>
                </a:tc>
                <a:tc>
                  <a:txBody>
                    <a:bodyPr/>
                    <a:lstStyle/>
                    <a:p>
                      <a:pPr marL="0" lvl="0" indent="0" algn="r" rtl="0">
                        <a:spcBef>
                          <a:spcPts val="0"/>
                        </a:spcBef>
                        <a:spcAft>
                          <a:spcPts val="0"/>
                        </a:spcAft>
                        <a:buNone/>
                      </a:pPr>
                      <a:r>
                        <a:rPr lang="en" sz="3000" b="1">
                          <a:solidFill>
                            <a:schemeClr val="lt1"/>
                          </a:solidFill>
                          <a:latin typeface="Roboto"/>
                          <a:ea typeface="Roboto"/>
                          <a:cs typeface="Roboto"/>
                          <a:sym typeface="Roboto"/>
                        </a:rPr>
                        <a:t>Unvax</a:t>
                      </a:r>
                      <a:endParaRPr sz="3000" b="1">
                        <a:latin typeface="Roboto"/>
                        <a:ea typeface="Roboto"/>
                        <a:cs typeface="Roboto"/>
                        <a:sym typeface="Roboto"/>
                      </a:endParaRPr>
                    </a:p>
                  </a:txBody>
                  <a:tcPr marL="91425" marR="91425" marT="91425" marB="91425"/>
                </a:tc>
                <a:tc>
                  <a:txBody>
                    <a:bodyPr/>
                    <a:lstStyle/>
                    <a:p>
                      <a:pPr marL="0" lvl="0" indent="0" algn="r" rtl="0">
                        <a:spcBef>
                          <a:spcPts val="0"/>
                        </a:spcBef>
                        <a:spcAft>
                          <a:spcPts val="0"/>
                        </a:spcAft>
                        <a:buNone/>
                      </a:pPr>
                      <a:r>
                        <a:rPr lang="en" sz="3000" b="1">
                          <a:solidFill>
                            <a:schemeClr val="lt1"/>
                          </a:solidFill>
                          <a:latin typeface="Roboto"/>
                          <a:ea typeface="Roboto"/>
                          <a:cs typeface="Roboto"/>
                          <a:sym typeface="Roboto"/>
                        </a:rPr>
                        <a:t>Vax</a:t>
                      </a:r>
                      <a:endParaRPr sz="3000" b="1">
                        <a:latin typeface="Roboto"/>
                        <a:ea typeface="Roboto"/>
                        <a:cs typeface="Roboto"/>
                        <a:sym typeface="Roboto"/>
                      </a:endParaRPr>
                    </a:p>
                  </a:txBody>
                  <a:tcPr marL="91425" marR="91425" marT="91425" marB="91425"/>
                </a:tc>
                <a:extLst>
                  <a:ext uri="{0D108BD9-81ED-4DB2-BD59-A6C34878D82A}">
                    <a16:rowId xmlns:a16="http://schemas.microsoft.com/office/drawing/2014/main" val="10000"/>
                  </a:ext>
                </a:extLst>
              </a:tr>
              <a:tr h="573325">
                <a:tc>
                  <a:txBody>
                    <a:bodyPr/>
                    <a:lstStyle/>
                    <a:p>
                      <a:pPr marL="0" lvl="0" indent="0" algn="l" rtl="0">
                        <a:spcBef>
                          <a:spcPts val="0"/>
                        </a:spcBef>
                        <a:spcAft>
                          <a:spcPts val="0"/>
                        </a:spcAft>
                        <a:buNone/>
                      </a:pPr>
                      <a:r>
                        <a:rPr lang="en" sz="3000">
                          <a:solidFill>
                            <a:schemeClr val="lt1"/>
                          </a:solidFill>
                          <a:latin typeface="Roboto"/>
                          <a:ea typeface="Roboto"/>
                          <a:cs typeface="Roboto"/>
                          <a:sym typeface="Roboto"/>
                        </a:rPr>
                        <a:t>N</a:t>
                      </a:r>
                      <a:endParaRPr sz="3000">
                        <a:latin typeface="Roboto"/>
                        <a:ea typeface="Roboto"/>
                        <a:cs typeface="Roboto"/>
                        <a:sym typeface="Roboto"/>
                      </a:endParaRPr>
                    </a:p>
                  </a:txBody>
                  <a:tcPr marL="91425" marR="91425" marT="91425" marB="91425"/>
                </a:tc>
                <a:tc>
                  <a:txBody>
                    <a:bodyPr/>
                    <a:lstStyle/>
                    <a:p>
                      <a:pPr marL="0" lvl="0" indent="0" algn="r" rtl="0">
                        <a:spcBef>
                          <a:spcPts val="0"/>
                        </a:spcBef>
                        <a:spcAft>
                          <a:spcPts val="0"/>
                        </a:spcAft>
                        <a:buNone/>
                      </a:pPr>
                      <a:r>
                        <a:rPr lang="en" sz="3000" b="1">
                          <a:solidFill>
                            <a:schemeClr val="lt1"/>
                          </a:solidFill>
                          <a:latin typeface="Roboto"/>
                          <a:ea typeface="Roboto"/>
                          <a:cs typeface="Roboto"/>
                          <a:sym typeface="Roboto"/>
                        </a:rPr>
                        <a:t>1000</a:t>
                      </a:r>
                      <a:endParaRPr sz="3000">
                        <a:latin typeface="Roboto"/>
                        <a:ea typeface="Roboto"/>
                        <a:cs typeface="Roboto"/>
                        <a:sym typeface="Roboto"/>
                      </a:endParaRPr>
                    </a:p>
                  </a:txBody>
                  <a:tcPr marL="91425" marR="91425" marT="91425" marB="91425"/>
                </a:tc>
                <a:tc>
                  <a:txBody>
                    <a:bodyPr/>
                    <a:lstStyle/>
                    <a:p>
                      <a:pPr marL="0" lvl="0" indent="0" algn="r" rtl="0">
                        <a:spcBef>
                          <a:spcPts val="0"/>
                        </a:spcBef>
                        <a:spcAft>
                          <a:spcPts val="0"/>
                        </a:spcAft>
                        <a:buNone/>
                      </a:pPr>
                      <a:r>
                        <a:rPr lang="en" sz="3000" b="1">
                          <a:solidFill>
                            <a:schemeClr val="lt1"/>
                          </a:solidFill>
                          <a:latin typeface="Roboto"/>
                          <a:ea typeface="Roboto"/>
                          <a:cs typeface="Roboto"/>
                          <a:sym typeface="Roboto"/>
                        </a:rPr>
                        <a:t>1000</a:t>
                      </a:r>
                      <a:endParaRPr sz="3000">
                        <a:latin typeface="Roboto"/>
                        <a:ea typeface="Roboto"/>
                        <a:cs typeface="Roboto"/>
                        <a:sym typeface="Roboto"/>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3000">
                          <a:solidFill>
                            <a:schemeClr val="lt1"/>
                          </a:solidFill>
                          <a:latin typeface="Roboto"/>
                          <a:ea typeface="Roboto"/>
                          <a:cs typeface="Roboto"/>
                          <a:sym typeface="Roboto"/>
                        </a:rPr>
                        <a:t>Serious injuries</a:t>
                      </a:r>
                      <a:endParaRPr sz="3000">
                        <a:latin typeface="Roboto"/>
                        <a:ea typeface="Roboto"/>
                        <a:cs typeface="Roboto"/>
                        <a:sym typeface="Roboto"/>
                      </a:endParaRPr>
                    </a:p>
                  </a:txBody>
                  <a:tcPr marL="91425" marR="91425" marT="91425" marB="91425"/>
                </a:tc>
                <a:tc>
                  <a:txBody>
                    <a:bodyPr/>
                    <a:lstStyle/>
                    <a:p>
                      <a:pPr marL="0" lvl="0" indent="0" algn="r" rtl="0">
                        <a:spcBef>
                          <a:spcPts val="0"/>
                        </a:spcBef>
                        <a:spcAft>
                          <a:spcPts val="0"/>
                        </a:spcAft>
                        <a:buNone/>
                      </a:pPr>
                      <a:r>
                        <a:rPr lang="en" sz="3000" b="1">
                          <a:solidFill>
                            <a:schemeClr val="lt1"/>
                          </a:solidFill>
                          <a:latin typeface="Roboto"/>
                          <a:ea typeface="Roboto"/>
                          <a:cs typeface="Roboto"/>
                          <a:sym typeface="Roboto"/>
                        </a:rPr>
                        <a:t>8</a:t>
                      </a:r>
                      <a:endParaRPr sz="3000">
                        <a:latin typeface="Roboto"/>
                        <a:ea typeface="Roboto"/>
                        <a:cs typeface="Roboto"/>
                        <a:sym typeface="Roboto"/>
                      </a:endParaRPr>
                    </a:p>
                  </a:txBody>
                  <a:tcPr marL="91425" marR="91425" marT="91425" marB="91425"/>
                </a:tc>
                <a:tc>
                  <a:txBody>
                    <a:bodyPr/>
                    <a:lstStyle/>
                    <a:p>
                      <a:pPr marL="0" marR="0" lvl="0" indent="0" algn="r" rtl="0">
                        <a:lnSpc>
                          <a:spcPct val="100000"/>
                        </a:lnSpc>
                        <a:spcBef>
                          <a:spcPts val="0"/>
                        </a:spcBef>
                        <a:spcAft>
                          <a:spcPts val="0"/>
                        </a:spcAft>
                        <a:buNone/>
                      </a:pPr>
                      <a:r>
                        <a:rPr lang="en" sz="3000" b="1">
                          <a:solidFill>
                            <a:schemeClr val="lt1"/>
                          </a:solidFill>
                          <a:latin typeface="Roboto"/>
                          <a:ea typeface="Roboto"/>
                          <a:cs typeface="Roboto"/>
                          <a:sym typeface="Roboto"/>
                        </a:rPr>
                        <a:t>211</a:t>
                      </a:r>
                      <a:endParaRPr sz="3000" b="1">
                        <a:solidFill>
                          <a:schemeClr val="lt1"/>
                        </a:solidFill>
                        <a:latin typeface="Roboto"/>
                        <a:ea typeface="Roboto"/>
                        <a:cs typeface="Roboto"/>
                        <a:sym typeface="Roboto"/>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3000">
                          <a:solidFill>
                            <a:schemeClr val="lt1"/>
                          </a:solidFill>
                          <a:latin typeface="Roboto"/>
                          <a:ea typeface="Roboto"/>
                          <a:cs typeface="Roboto"/>
                          <a:sym typeface="Roboto"/>
                        </a:rPr>
                        <a:t>Deaths</a:t>
                      </a:r>
                      <a:endParaRPr sz="3000">
                        <a:latin typeface="Roboto"/>
                        <a:ea typeface="Roboto"/>
                        <a:cs typeface="Roboto"/>
                        <a:sym typeface="Roboto"/>
                      </a:endParaRPr>
                    </a:p>
                  </a:txBody>
                  <a:tcPr marL="91425" marR="91425" marT="91425" marB="91425"/>
                </a:tc>
                <a:tc>
                  <a:txBody>
                    <a:bodyPr/>
                    <a:lstStyle/>
                    <a:p>
                      <a:pPr marL="0" lvl="0" indent="0" algn="r" rtl="0">
                        <a:spcBef>
                          <a:spcPts val="0"/>
                        </a:spcBef>
                        <a:spcAft>
                          <a:spcPts val="0"/>
                        </a:spcAft>
                        <a:buNone/>
                      </a:pPr>
                      <a:r>
                        <a:rPr lang="en" sz="3000" b="1">
                          <a:solidFill>
                            <a:schemeClr val="lt1"/>
                          </a:solidFill>
                          <a:latin typeface="Roboto"/>
                          <a:ea typeface="Roboto"/>
                          <a:cs typeface="Roboto"/>
                          <a:sym typeface="Roboto"/>
                        </a:rPr>
                        <a:t>2</a:t>
                      </a:r>
                      <a:endParaRPr sz="3000">
                        <a:latin typeface="Roboto"/>
                        <a:ea typeface="Roboto"/>
                        <a:cs typeface="Roboto"/>
                        <a:sym typeface="Roboto"/>
                      </a:endParaRPr>
                    </a:p>
                  </a:txBody>
                  <a:tcPr marL="91425" marR="91425" marT="91425" marB="91425"/>
                </a:tc>
                <a:tc>
                  <a:txBody>
                    <a:bodyPr/>
                    <a:lstStyle/>
                    <a:p>
                      <a:pPr marL="0" marR="0" lvl="0" indent="0" algn="r" rtl="0">
                        <a:lnSpc>
                          <a:spcPct val="100000"/>
                        </a:lnSpc>
                        <a:spcBef>
                          <a:spcPts val="0"/>
                        </a:spcBef>
                        <a:spcAft>
                          <a:spcPts val="0"/>
                        </a:spcAft>
                        <a:buNone/>
                      </a:pPr>
                      <a:r>
                        <a:rPr lang="en" sz="3000" b="1">
                          <a:solidFill>
                            <a:schemeClr val="lt1"/>
                          </a:solidFill>
                          <a:latin typeface="Roboto"/>
                          <a:ea typeface="Roboto"/>
                          <a:cs typeface="Roboto"/>
                          <a:sym typeface="Roboto"/>
                        </a:rPr>
                        <a:t>47</a:t>
                      </a:r>
                      <a:endParaRPr sz="3000" b="1">
                        <a:solidFill>
                          <a:schemeClr val="lt1"/>
                        </a:solidFill>
                        <a:latin typeface="Roboto"/>
                        <a:ea typeface="Roboto"/>
                        <a:cs typeface="Roboto"/>
                        <a:sym typeface="Roboto"/>
                      </a:endParaRPr>
                    </a:p>
                  </a:txBody>
                  <a:tcPr marL="91425" marR="91425" marT="91425" marB="91425"/>
                </a:tc>
                <a:extLst>
                  <a:ext uri="{0D108BD9-81ED-4DB2-BD59-A6C34878D82A}">
                    <a16:rowId xmlns:a16="http://schemas.microsoft.com/office/drawing/2014/main" val="10003"/>
                  </a:ext>
                </a:extLst>
              </a:tr>
            </a:tbl>
          </a:graphicData>
        </a:graphic>
      </p:graphicFrame>
      <p:sp>
        <p:nvSpPr>
          <p:cNvPr id="439" name="Google Shape;439;p61"/>
          <p:cNvSpPr txBox="1"/>
          <p:nvPr/>
        </p:nvSpPr>
        <p:spPr>
          <a:xfrm>
            <a:off x="913450" y="3978225"/>
            <a:ext cx="72390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lt1"/>
                </a:solidFill>
                <a:latin typeface="Roboto"/>
                <a:ea typeface="Roboto"/>
                <a:cs typeface="Roboto"/>
                <a:sym typeface="Roboto"/>
              </a:rPr>
              <a:t>See </a:t>
            </a:r>
            <a:r>
              <a:rPr lang="en" sz="1800" u="sng">
                <a:solidFill>
                  <a:schemeClr val="hlink"/>
                </a:solidFill>
                <a:latin typeface="Roboto"/>
                <a:ea typeface="Roboto"/>
                <a:cs typeface="Roboto"/>
                <a:sym typeface="Roboto"/>
                <a:hlinkClick r:id="rId3"/>
              </a:rPr>
              <a:t>my survey</a:t>
            </a:r>
            <a:r>
              <a:rPr lang="en" sz="1800">
                <a:solidFill>
                  <a:schemeClr val="lt1"/>
                </a:solidFill>
                <a:latin typeface="Roboto"/>
                <a:ea typeface="Roboto"/>
                <a:cs typeface="Roboto"/>
                <a:sym typeface="Roboto"/>
              </a:rPr>
              <a:t> for details. The excess death rate is 4.7-.2=</a:t>
            </a:r>
            <a:r>
              <a:rPr lang="en" sz="1800" b="1">
                <a:solidFill>
                  <a:schemeClr val="lt1"/>
                </a:solidFill>
                <a:latin typeface="Roboto"/>
                <a:ea typeface="Roboto"/>
                <a:cs typeface="Roboto"/>
                <a:sym typeface="Roboto"/>
              </a:rPr>
              <a:t>4.5%</a:t>
            </a:r>
            <a:r>
              <a:rPr lang="en" sz="1800">
                <a:solidFill>
                  <a:schemeClr val="lt1"/>
                </a:solidFill>
                <a:latin typeface="Roboto"/>
                <a:ea typeface="Roboto"/>
                <a:cs typeface="Roboto"/>
                <a:sym typeface="Roboto"/>
              </a:rPr>
              <a:t> due to the vaccine. Here is the </a:t>
            </a:r>
            <a:r>
              <a:rPr lang="en" sz="1800" u="sng">
                <a:solidFill>
                  <a:schemeClr val="hlink"/>
                </a:solidFill>
                <a:latin typeface="Roboto"/>
                <a:ea typeface="Roboto"/>
                <a:cs typeface="Roboto"/>
                <a:sym typeface="Roboto"/>
                <a:hlinkClick r:id="rId4"/>
              </a:rPr>
              <a:t>poll that was used</a:t>
            </a:r>
            <a:r>
              <a:rPr lang="en" sz="1800">
                <a:solidFill>
                  <a:schemeClr val="lt1"/>
                </a:solidFill>
                <a:latin typeface="Roboto"/>
                <a:ea typeface="Roboto"/>
                <a:cs typeface="Roboto"/>
                <a:sym typeface="Roboto"/>
              </a:rPr>
              <a:t>. Poll asked for # of events since Jan 2021.</a:t>
            </a:r>
            <a:endParaRPr sz="1800">
              <a:solidFill>
                <a:schemeClr val="lt1"/>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p:cNvSpPr txBox="1">
            <a:spLocks noGrp="1"/>
          </p:cNvSpPr>
          <p:nvPr>
            <p:ph type="title"/>
          </p:nvPr>
        </p:nvSpPr>
        <p:spPr>
          <a:xfrm>
            <a:off x="211050" y="3188725"/>
            <a:ext cx="8569500" cy="165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rgbClr val="B7B7B7"/>
                </a:solidFill>
              </a:rPr>
              <a:t>If you are </a:t>
            </a:r>
            <a:r>
              <a:rPr lang="en" sz="2400" b="1"/>
              <a:t>open </a:t>
            </a:r>
            <a:r>
              <a:rPr lang="en" sz="2400" b="1">
                <a:solidFill>
                  <a:srgbClr val="B7B7B7"/>
                </a:solidFill>
              </a:rPr>
              <a:t>to </a:t>
            </a:r>
            <a:r>
              <a:rPr lang="en" sz="2400" b="1"/>
              <a:t>questioning what you were told and look at the data yourself</a:t>
            </a:r>
            <a:r>
              <a:rPr lang="en" sz="2400" b="1">
                <a:solidFill>
                  <a:srgbClr val="B7B7B7"/>
                </a:solidFill>
              </a:rPr>
              <a:t>, </a:t>
            </a:r>
            <a:br>
              <a:rPr lang="en" sz="3000" b="1">
                <a:solidFill>
                  <a:srgbClr val="B7B7B7"/>
                </a:solidFill>
              </a:rPr>
            </a:br>
            <a:r>
              <a:rPr lang="en" sz="3000" b="1">
                <a:solidFill>
                  <a:srgbClr val="B7B7B7"/>
                </a:solidFill>
              </a:rPr>
              <a:t>“unexplainable” </a:t>
            </a:r>
            <a:r>
              <a:rPr lang="en" sz="3000" b="1"/>
              <a:t>→ easily explained</a:t>
            </a:r>
            <a:endParaRPr sz="3000" b="1"/>
          </a:p>
          <a:p>
            <a:pPr marL="0" lvl="0" indent="0" algn="l" rtl="0">
              <a:spcBef>
                <a:spcPts val="0"/>
              </a:spcBef>
              <a:spcAft>
                <a:spcPts val="0"/>
              </a:spcAft>
              <a:buNone/>
            </a:pPr>
            <a:endParaRPr sz="1800">
              <a:solidFill>
                <a:srgbClr val="FFFF00"/>
              </a:solidFill>
            </a:endParaRPr>
          </a:p>
          <a:p>
            <a:pPr marL="0" lvl="0" indent="0" algn="l" rtl="0">
              <a:spcBef>
                <a:spcPts val="0"/>
              </a:spcBef>
              <a:spcAft>
                <a:spcPts val="0"/>
              </a:spcAft>
              <a:buNone/>
            </a:pPr>
            <a:endParaRPr sz="1800">
              <a:solidFill>
                <a:srgbClr val="FFFF00"/>
              </a:solidFill>
            </a:endParaRPr>
          </a:p>
        </p:txBody>
      </p:sp>
      <p:sp>
        <p:nvSpPr>
          <p:cNvPr id="96" name="Google Shape;96;p17"/>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pic>
        <p:nvPicPr>
          <p:cNvPr id="97" name="Google Shape;97;p17"/>
          <p:cNvPicPr preferRelativeResize="0"/>
          <p:nvPr/>
        </p:nvPicPr>
        <p:blipFill>
          <a:blip r:embed="rId3">
            <a:alphaModFix/>
          </a:blip>
          <a:stretch>
            <a:fillRect/>
          </a:stretch>
        </p:blipFill>
        <p:spPr>
          <a:xfrm>
            <a:off x="2378950" y="323175"/>
            <a:ext cx="4233675" cy="264957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6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50</a:t>
            </a:fld>
            <a:endParaRPr/>
          </a:p>
        </p:txBody>
      </p:sp>
      <p:sp>
        <p:nvSpPr>
          <p:cNvPr id="445" name="Google Shape;445;p62"/>
          <p:cNvSpPr txBox="1"/>
          <p:nvPr/>
        </p:nvSpPr>
        <p:spPr>
          <a:xfrm>
            <a:off x="605925" y="138350"/>
            <a:ext cx="76809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solidFill>
                  <a:schemeClr val="lt1"/>
                </a:solidFill>
                <a:latin typeface="Roboto"/>
                <a:ea typeface="Roboto"/>
                <a:cs typeface="Roboto"/>
                <a:sym typeface="Roboto"/>
              </a:rPr>
              <a:t>Excess injury/death rates of vaxxed vs. unvaxxed</a:t>
            </a:r>
            <a:endParaRPr sz="3000" b="1">
              <a:solidFill>
                <a:schemeClr val="lt1"/>
              </a:solidFill>
              <a:latin typeface="Roboto"/>
              <a:ea typeface="Roboto"/>
              <a:cs typeface="Roboto"/>
              <a:sym typeface="Roboto"/>
            </a:endParaRPr>
          </a:p>
          <a:p>
            <a:pPr marL="0" lvl="0" indent="0" algn="l" rtl="0">
              <a:spcBef>
                <a:spcPts val="0"/>
              </a:spcBef>
              <a:spcAft>
                <a:spcPts val="0"/>
              </a:spcAft>
              <a:buNone/>
            </a:pPr>
            <a:endParaRPr sz="3600" b="1">
              <a:solidFill>
                <a:schemeClr val="lt1"/>
              </a:solidFill>
              <a:latin typeface="Roboto"/>
              <a:ea typeface="Roboto"/>
              <a:cs typeface="Roboto"/>
              <a:sym typeface="Roboto"/>
            </a:endParaRPr>
          </a:p>
        </p:txBody>
      </p:sp>
      <p:graphicFrame>
        <p:nvGraphicFramePr>
          <p:cNvPr id="446" name="Google Shape;446;p62"/>
          <p:cNvGraphicFramePr/>
          <p:nvPr/>
        </p:nvGraphicFramePr>
        <p:xfrm>
          <a:off x="353625" y="1301225"/>
          <a:ext cx="3000000" cy="3000000"/>
        </p:xfrm>
        <a:graphic>
          <a:graphicData uri="http://schemas.openxmlformats.org/drawingml/2006/table">
            <a:tbl>
              <a:tblPr>
                <a:noFill/>
                <a:tableStyleId>{5016618D-C335-4F2C-BBDA-7045400FD9CC}</a:tableStyleId>
              </a:tblPr>
              <a:tblGrid>
                <a:gridCol w="3451075">
                  <a:extLst>
                    <a:ext uri="{9D8B030D-6E8A-4147-A177-3AD203B41FA5}">
                      <a16:colId xmlns:a16="http://schemas.microsoft.com/office/drawing/2014/main" val="20000"/>
                    </a:ext>
                  </a:extLst>
                </a:gridCol>
                <a:gridCol w="1397800">
                  <a:extLst>
                    <a:ext uri="{9D8B030D-6E8A-4147-A177-3AD203B41FA5}">
                      <a16:colId xmlns:a16="http://schemas.microsoft.com/office/drawing/2014/main" val="20001"/>
                    </a:ext>
                  </a:extLst>
                </a:gridCol>
                <a:gridCol w="1804975">
                  <a:extLst>
                    <a:ext uri="{9D8B030D-6E8A-4147-A177-3AD203B41FA5}">
                      <a16:colId xmlns:a16="http://schemas.microsoft.com/office/drawing/2014/main" val="20002"/>
                    </a:ext>
                  </a:extLst>
                </a:gridCol>
                <a:gridCol w="1804975">
                  <a:extLst>
                    <a:ext uri="{9D8B030D-6E8A-4147-A177-3AD203B41FA5}">
                      <a16:colId xmlns:a16="http://schemas.microsoft.com/office/drawing/2014/main" val="20003"/>
                    </a:ext>
                  </a:extLst>
                </a:gridCol>
              </a:tblGrid>
              <a:tr h="381000">
                <a:tc>
                  <a:txBody>
                    <a:bodyPr/>
                    <a:lstStyle/>
                    <a:p>
                      <a:pPr marL="0" lvl="0" indent="0" algn="l" rtl="0">
                        <a:spcBef>
                          <a:spcPts val="0"/>
                        </a:spcBef>
                        <a:spcAft>
                          <a:spcPts val="0"/>
                        </a:spcAft>
                        <a:buNone/>
                      </a:pPr>
                      <a:endParaRPr sz="3000">
                        <a:latin typeface="Roboto"/>
                        <a:ea typeface="Roboto"/>
                        <a:cs typeface="Roboto"/>
                        <a:sym typeface="Roboto"/>
                      </a:endParaRPr>
                    </a:p>
                  </a:txBody>
                  <a:tcPr marL="91425" marR="91425" marT="91425" marB="91425"/>
                </a:tc>
                <a:tc>
                  <a:txBody>
                    <a:bodyPr/>
                    <a:lstStyle/>
                    <a:p>
                      <a:pPr marL="0" lvl="0" indent="0" algn="r" rtl="0">
                        <a:spcBef>
                          <a:spcPts val="0"/>
                        </a:spcBef>
                        <a:spcAft>
                          <a:spcPts val="0"/>
                        </a:spcAft>
                        <a:buNone/>
                      </a:pPr>
                      <a:r>
                        <a:rPr lang="en" sz="3000" b="1">
                          <a:solidFill>
                            <a:schemeClr val="accent5"/>
                          </a:solidFill>
                          <a:latin typeface="Roboto"/>
                          <a:ea typeface="Roboto"/>
                          <a:cs typeface="Roboto"/>
                          <a:sym typeface="Roboto"/>
                        </a:rPr>
                        <a:t>Wayne Root</a:t>
                      </a:r>
                      <a:endParaRPr sz="3000" b="1">
                        <a:solidFill>
                          <a:schemeClr val="accent5"/>
                        </a:solidFill>
                        <a:latin typeface="Roboto"/>
                        <a:ea typeface="Roboto"/>
                        <a:cs typeface="Roboto"/>
                        <a:sym typeface="Roboto"/>
                      </a:endParaRPr>
                    </a:p>
                  </a:txBody>
                  <a:tcPr marL="91425" marR="91425" marT="91425" marB="91425"/>
                </a:tc>
                <a:tc>
                  <a:txBody>
                    <a:bodyPr/>
                    <a:lstStyle/>
                    <a:p>
                      <a:pPr marL="0" lvl="0" indent="0" algn="r" rtl="0">
                        <a:spcBef>
                          <a:spcPts val="0"/>
                        </a:spcBef>
                        <a:spcAft>
                          <a:spcPts val="0"/>
                        </a:spcAft>
                        <a:buNone/>
                      </a:pPr>
                      <a:r>
                        <a:rPr lang="en" sz="3000" b="1">
                          <a:solidFill>
                            <a:schemeClr val="accent5"/>
                          </a:solidFill>
                          <a:latin typeface="Roboto"/>
                          <a:ea typeface="Roboto"/>
                          <a:cs typeface="Roboto"/>
                          <a:sym typeface="Roboto"/>
                        </a:rPr>
                        <a:t>My followers</a:t>
                      </a:r>
                      <a:endParaRPr sz="3000" b="1">
                        <a:solidFill>
                          <a:schemeClr val="accent5"/>
                        </a:solidFill>
                        <a:latin typeface="Roboto"/>
                        <a:ea typeface="Roboto"/>
                        <a:cs typeface="Roboto"/>
                        <a:sym typeface="Roboto"/>
                      </a:endParaRPr>
                    </a:p>
                  </a:txBody>
                  <a:tcPr marL="91425" marR="91425" marT="91425" marB="91425"/>
                </a:tc>
                <a:tc>
                  <a:txBody>
                    <a:bodyPr/>
                    <a:lstStyle/>
                    <a:p>
                      <a:pPr marL="0" lvl="0" indent="0" algn="r" rtl="0">
                        <a:spcBef>
                          <a:spcPts val="0"/>
                        </a:spcBef>
                        <a:spcAft>
                          <a:spcPts val="0"/>
                        </a:spcAft>
                        <a:buNone/>
                      </a:pPr>
                      <a:r>
                        <a:rPr lang="en" sz="3000" b="1">
                          <a:solidFill>
                            <a:schemeClr val="accent5"/>
                          </a:solidFill>
                          <a:latin typeface="Roboto"/>
                          <a:ea typeface="Roboto"/>
                          <a:cs typeface="Roboto"/>
                          <a:sym typeface="Roboto"/>
                        </a:rPr>
                        <a:t>Pollfish</a:t>
                      </a:r>
                      <a:endParaRPr sz="3000" b="1">
                        <a:solidFill>
                          <a:schemeClr val="accent5"/>
                        </a:solidFill>
                        <a:latin typeface="Roboto"/>
                        <a:ea typeface="Roboto"/>
                        <a:cs typeface="Roboto"/>
                        <a:sym typeface="Roboto"/>
                      </a:endParaRPr>
                    </a:p>
                  </a:txBody>
                  <a:tcPr marL="91425" marR="91425" marT="91425" marB="91425"/>
                </a:tc>
                <a:extLst>
                  <a:ext uri="{0D108BD9-81ED-4DB2-BD59-A6C34878D82A}">
                    <a16:rowId xmlns:a16="http://schemas.microsoft.com/office/drawing/2014/main" val="10000"/>
                  </a:ext>
                </a:extLst>
              </a:tr>
              <a:tr h="573325">
                <a:tc>
                  <a:txBody>
                    <a:bodyPr/>
                    <a:lstStyle/>
                    <a:p>
                      <a:pPr marL="0" lvl="0" indent="0" algn="l" rtl="0">
                        <a:spcBef>
                          <a:spcPts val="0"/>
                        </a:spcBef>
                        <a:spcAft>
                          <a:spcPts val="0"/>
                        </a:spcAft>
                        <a:buNone/>
                      </a:pPr>
                      <a:r>
                        <a:rPr lang="en" sz="3000">
                          <a:solidFill>
                            <a:schemeClr val="lt1"/>
                          </a:solidFill>
                          <a:latin typeface="Roboto"/>
                          <a:ea typeface="Roboto"/>
                          <a:cs typeface="Roboto"/>
                          <a:sym typeface="Roboto"/>
                        </a:rPr>
                        <a:t>N (total)</a:t>
                      </a:r>
                      <a:endParaRPr sz="3000">
                        <a:latin typeface="Roboto"/>
                        <a:ea typeface="Roboto"/>
                        <a:cs typeface="Roboto"/>
                        <a:sym typeface="Roboto"/>
                      </a:endParaRPr>
                    </a:p>
                  </a:txBody>
                  <a:tcPr marL="91425" marR="91425" marT="91425" marB="91425"/>
                </a:tc>
                <a:tc>
                  <a:txBody>
                    <a:bodyPr/>
                    <a:lstStyle/>
                    <a:p>
                      <a:pPr marL="0" lvl="0" indent="0" algn="r" rtl="0">
                        <a:spcBef>
                          <a:spcPts val="0"/>
                        </a:spcBef>
                        <a:spcAft>
                          <a:spcPts val="0"/>
                        </a:spcAft>
                        <a:buNone/>
                      </a:pPr>
                      <a:r>
                        <a:rPr lang="en" sz="3000" b="1">
                          <a:solidFill>
                            <a:schemeClr val="lt1"/>
                          </a:solidFill>
                          <a:latin typeface="Roboto"/>
                          <a:ea typeface="Roboto"/>
                          <a:cs typeface="Roboto"/>
                          <a:sym typeface="Roboto"/>
                        </a:rPr>
                        <a:t>200</a:t>
                      </a:r>
                      <a:endParaRPr sz="3000">
                        <a:latin typeface="Roboto"/>
                        <a:ea typeface="Roboto"/>
                        <a:cs typeface="Roboto"/>
                        <a:sym typeface="Roboto"/>
                      </a:endParaRPr>
                    </a:p>
                  </a:txBody>
                  <a:tcPr marL="91425" marR="91425" marT="91425" marB="91425"/>
                </a:tc>
                <a:tc>
                  <a:txBody>
                    <a:bodyPr/>
                    <a:lstStyle/>
                    <a:p>
                      <a:pPr marL="0" lvl="0" indent="0" algn="r" rtl="0">
                        <a:spcBef>
                          <a:spcPts val="0"/>
                        </a:spcBef>
                        <a:spcAft>
                          <a:spcPts val="0"/>
                        </a:spcAft>
                        <a:buNone/>
                      </a:pPr>
                      <a:r>
                        <a:rPr lang="en" sz="3000" b="1">
                          <a:solidFill>
                            <a:schemeClr val="lt1"/>
                          </a:solidFill>
                          <a:latin typeface="Roboto"/>
                          <a:ea typeface="Roboto"/>
                          <a:cs typeface="Roboto"/>
                          <a:sym typeface="Roboto"/>
                        </a:rPr>
                        <a:t>8,000</a:t>
                      </a:r>
                      <a:endParaRPr sz="3000">
                        <a:latin typeface="Roboto"/>
                        <a:ea typeface="Roboto"/>
                        <a:cs typeface="Roboto"/>
                        <a:sym typeface="Roboto"/>
                      </a:endParaRPr>
                    </a:p>
                  </a:txBody>
                  <a:tcPr marL="91425" marR="91425" marT="91425" marB="91425"/>
                </a:tc>
                <a:tc>
                  <a:txBody>
                    <a:bodyPr/>
                    <a:lstStyle/>
                    <a:p>
                      <a:pPr marL="0" lvl="0" indent="0" algn="r" rtl="0">
                        <a:spcBef>
                          <a:spcPts val="0"/>
                        </a:spcBef>
                        <a:spcAft>
                          <a:spcPts val="0"/>
                        </a:spcAft>
                        <a:buNone/>
                      </a:pPr>
                      <a:r>
                        <a:rPr lang="en" sz="3000" b="1">
                          <a:solidFill>
                            <a:schemeClr val="lt1"/>
                          </a:solidFill>
                          <a:latin typeface="Roboto"/>
                          <a:ea typeface="Roboto"/>
                          <a:cs typeface="Roboto"/>
                          <a:sym typeface="Roboto"/>
                        </a:rPr>
                        <a:t>500</a:t>
                      </a:r>
                      <a:endParaRPr sz="3000" b="1">
                        <a:solidFill>
                          <a:schemeClr val="lt1"/>
                        </a:solidFill>
                        <a:latin typeface="Roboto"/>
                        <a:ea typeface="Roboto"/>
                        <a:cs typeface="Roboto"/>
                        <a:sym typeface="Roboto"/>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3000">
                          <a:solidFill>
                            <a:schemeClr val="lt1"/>
                          </a:solidFill>
                          <a:latin typeface="Roboto"/>
                          <a:ea typeface="Roboto"/>
                          <a:cs typeface="Roboto"/>
                          <a:sym typeface="Roboto"/>
                        </a:rPr>
                        <a:t>Excess injuries</a:t>
                      </a:r>
                      <a:endParaRPr sz="3000">
                        <a:latin typeface="Roboto"/>
                        <a:ea typeface="Roboto"/>
                        <a:cs typeface="Roboto"/>
                        <a:sym typeface="Roboto"/>
                      </a:endParaRPr>
                    </a:p>
                  </a:txBody>
                  <a:tcPr marL="91425" marR="91425" marT="91425" marB="91425"/>
                </a:tc>
                <a:tc>
                  <a:txBody>
                    <a:bodyPr/>
                    <a:lstStyle/>
                    <a:p>
                      <a:pPr marL="0" lvl="0" indent="0" algn="r" rtl="0">
                        <a:spcBef>
                          <a:spcPts val="0"/>
                        </a:spcBef>
                        <a:spcAft>
                          <a:spcPts val="0"/>
                        </a:spcAft>
                        <a:buNone/>
                      </a:pPr>
                      <a:r>
                        <a:rPr lang="en" sz="3000" b="1">
                          <a:solidFill>
                            <a:schemeClr val="lt1"/>
                          </a:solidFill>
                          <a:latin typeface="Roboto"/>
                          <a:ea typeface="Roboto"/>
                          <a:cs typeface="Roboto"/>
                          <a:sym typeface="Roboto"/>
                        </a:rPr>
                        <a:t>26%</a:t>
                      </a:r>
                      <a:endParaRPr sz="3000">
                        <a:latin typeface="Roboto"/>
                        <a:ea typeface="Roboto"/>
                        <a:cs typeface="Roboto"/>
                        <a:sym typeface="Roboto"/>
                      </a:endParaRPr>
                    </a:p>
                  </a:txBody>
                  <a:tcPr marL="91425" marR="91425" marT="91425" marB="91425"/>
                </a:tc>
                <a:tc>
                  <a:txBody>
                    <a:bodyPr/>
                    <a:lstStyle/>
                    <a:p>
                      <a:pPr marL="0" marR="0" lvl="0" indent="0" algn="r" rtl="0">
                        <a:lnSpc>
                          <a:spcPct val="100000"/>
                        </a:lnSpc>
                        <a:spcBef>
                          <a:spcPts val="0"/>
                        </a:spcBef>
                        <a:spcAft>
                          <a:spcPts val="0"/>
                        </a:spcAft>
                        <a:buNone/>
                      </a:pPr>
                      <a:r>
                        <a:rPr lang="en" sz="3000" b="1">
                          <a:solidFill>
                            <a:schemeClr val="lt1"/>
                          </a:solidFill>
                          <a:latin typeface="Roboto"/>
                          <a:ea typeface="Roboto"/>
                          <a:cs typeface="Roboto"/>
                          <a:sym typeface="Roboto"/>
                        </a:rPr>
                        <a:t>20%</a:t>
                      </a:r>
                      <a:endParaRPr sz="3000" b="1">
                        <a:solidFill>
                          <a:schemeClr val="lt1"/>
                        </a:solidFill>
                        <a:latin typeface="Roboto"/>
                        <a:ea typeface="Roboto"/>
                        <a:cs typeface="Roboto"/>
                        <a:sym typeface="Roboto"/>
                      </a:endParaRPr>
                    </a:p>
                  </a:txBody>
                  <a:tcPr marL="91425" marR="91425" marT="91425" marB="91425"/>
                </a:tc>
                <a:tc>
                  <a:txBody>
                    <a:bodyPr/>
                    <a:lstStyle/>
                    <a:p>
                      <a:pPr marL="0" marR="0" lvl="0" indent="0" algn="r" rtl="0">
                        <a:lnSpc>
                          <a:spcPct val="100000"/>
                        </a:lnSpc>
                        <a:spcBef>
                          <a:spcPts val="0"/>
                        </a:spcBef>
                        <a:spcAft>
                          <a:spcPts val="0"/>
                        </a:spcAft>
                        <a:buNone/>
                      </a:pPr>
                      <a:r>
                        <a:rPr lang="en" sz="3000" b="1">
                          <a:solidFill>
                            <a:schemeClr val="lt1"/>
                          </a:solidFill>
                          <a:latin typeface="Roboto"/>
                          <a:ea typeface="Roboto"/>
                          <a:cs typeface="Roboto"/>
                          <a:sym typeface="Roboto"/>
                        </a:rPr>
                        <a:t>9%</a:t>
                      </a:r>
                      <a:endParaRPr sz="3000" b="1">
                        <a:solidFill>
                          <a:schemeClr val="lt1"/>
                        </a:solidFill>
                        <a:latin typeface="Roboto"/>
                        <a:ea typeface="Roboto"/>
                        <a:cs typeface="Roboto"/>
                        <a:sym typeface="Roboto"/>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3000">
                          <a:solidFill>
                            <a:schemeClr val="lt1"/>
                          </a:solidFill>
                          <a:latin typeface="Roboto"/>
                          <a:ea typeface="Roboto"/>
                          <a:cs typeface="Roboto"/>
                          <a:sym typeface="Roboto"/>
                        </a:rPr>
                        <a:t>Excess deaths</a:t>
                      </a:r>
                      <a:endParaRPr sz="3000">
                        <a:latin typeface="Roboto"/>
                        <a:ea typeface="Roboto"/>
                        <a:cs typeface="Roboto"/>
                        <a:sym typeface="Roboto"/>
                      </a:endParaRPr>
                    </a:p>
                  </a:txBody>
                  <a:tcPr marL="91425" marR="91425" marT="91425" marB="91425"/>
                </a:tc>
                <a:tc>
                  <a:txBody>
                    <a:bodyPr/>
                    <a:lstStyle/>
                    <a:p>
                      <a:pPr marL="0" lvl="0" indent="0" algn="r" rtl="0">
                        <a:spcBef>
                          <a:spcPts val="0"/>
                        </a:spcBef>
                        <a:spcAft>
                          <a:spcPts val="0"/>
                        </a:spcAft>
                        <a:buNone/>
                      </a:pPr>
                      <a:r>
                        <a:rPr lang="en" sz="3000" b="1">
                          <a:solidFill>
                            <a:schemeClr val="lt1"/>
                          </a:solidFill>
                          <a:latin typeface="Roboto"/>
                          <a:ea typeface="Roboto"/>
                          <a:cs typeface="Roboto"/>
                          <a:sym typeface="Roboto"/>
                        </a:rPr>
                        <a:t>8%</a:t>
                      </a:r>
                      <a:endParaRPr sz="3000">
                        <a:latin typeface="Roboto"/>
                        <a:ea typeface="Roboto"/>
                        <a:cs typeface="Roboto"/>
                        <a:sym typeface="Roboto"/>
                      </a:endParaRPr>
                    </a:p>
                  </a:txBody>
                  <a:tcPr marL="91425" marR="91425" marT="91425" marB="91425"/>
                </a:tc>
                <a:tc>
                  <a:txBody>
                    <a:bodyPr/>
                    <a:lstStyle/>
                    <a:p>
                      <a:pPr marL="0" marR="0" lvl="0" indent="0" algn="r" rtl="0">
                        <a:lnSpc>
                          <a:spcPct val="100000"/>
                        </a:lnSpc>
                        <a:spcBef>
                          <a:spcPts val="0"/>
                        </a:spcBef>
                        <a:spcAft>
                          <a:spcPts val="0"/>
                        </a:spcAft>
                        <a:buNone/>
                      </a:pPr>
                      <a:r>
                        <a:rPr lang="en" sz="3000" b="1">
                          <a:solidFill>
                            <a:schemeClr val="lt1"/>
                          </a:solidFill>
                          <a:latin typeface="Roboto"/>
                          <a:ea typeface="Roboto"/>
                          <a:cs typeface="Roboto"/>
                          <a:sym typeface="Roboto"/>
                        </a:rPr>
                        <a:t>4.5%</a:t>
                      </a:r>
                      <a:endParaRPr sz="3000" b="1">
                        <a:solidFill>
                          <a:schemeClr val="lt1"/>
                        </a:solidFill>
                        <a:latin typeface="Roboto"/>
                        <a:ea typeface="Roboto"/>
                        <a:cs typeface="Roboto"/>
                        <a:sym typeface="Roboto"/>
                      </a:endParaRPr>
                    </a:p>
                  </a:txBody>
                  <a:tcPr marL="91425" marR="91425" marT="91425" marB="91425"/>
                </a:tc>
                <a:tc>
                  <a:txBody>
                    <a:bodyPr/>
                    <a:lstStyle/>
                    <a:p>
                      <a:pPr marL="0" marR="0" lvl="0" indent="0" algn="r" rtl="0">
                        <a:lnSpc>
                          <a:spcPct val="100000"/>
                        </a:lnSpc>
                        <a:spcBef>
                          <a:spcPts val="0"/>
                        </a:spcBef>
                        <a:spcAft>
                          <a:spcPts val="0"/>
                        </a:spcAft>
                        <a:buNone/>
                      </a:pPr>
                      <a:r>
                        <a:rPr lang="en" sz="3000" b="1">
                          <a:solidFill>
                            <a:schemeClr val="lt1"/>
                          </a:solidFill>
                          <a:latin typeface="Roboto"/>
                          <a:ea typeface="Roboto"/>
                          <a:cs typeface="Roboto"/>
                          <a:sym typeface="Roboto"/>
                        </a:rPr>
                        <a:t>2.8%</a:t>
                      </a:r>
                      <a:endParaRPr sz="3000" b="1">
                        <a:solidFill>
                          <a:schemeClr val="lt1"/>
                        </a:solidFill>
                        <a:latin typeface="Roboto"/>
                        <a:ea typeface="Roboto"/>
                        <a:cs typeface="Roboto"/>
                        <a:sym typeface="Roboto"/>
                      </a:endParaRPr>
                    </a:p>
                  </a:txBody>
                  <a:tcPr marL="91425" marR="91425" marT="91425" marB="91425"/>
                </a:tc>
                <a:extLst>
                  <a:ext uri="{0D108BD9-81ED-4DB2-BD59-A6C34878D82A}">
                    <a16:rowId xmlns:a16="http://schemas.microsoft.com/office/drawing/2014/main" val="10003"/>
                  </a:ext>
                </a:extLst>
              </a:tr>
            </a:tbl>
          </a:graphicData>
        </a:graphic>
      </p:graphicFrame>
      <p:sp>
        <p:nvSpPr>
          <p:cNvPr id="447" name="Google Shape;447;p62"/>
          <p:cNvSpPr txBox="1"/>
          <p:nvPr/>
        </p:nvSpPr>
        <p:spPr>
          <a:xfrm>
            <a:off x="580900" y="4530925"/>
            <a:ext cx="8231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Roboto"/>
                <a:ea typeface="Roboto"/>
                <a:cs typeface="Roboto"/>
                <a:sym typeface="Roboto"/>
              </a:rPr>
              <a:t>Pollfish numbers are low since the 75% of the respondents are vaccinated who are unlikely to think any deaths are vax related.</a:t>
            </a:r>
            <a:endParaRPr>
              <a:solidFill>
                <a:schemeClr val="lt1"/>
              </a:solidFill>
              <a:latin typeface="Roboto"/>
              <a:ea typeface="Roboto"/>
              <a:cs typeface="Roboto"/>
              <a:sym typeface="Roboto"/>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63"/>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51</a:t>
            </a:fld>
            <a:endParaRPr/>
          </a:p>
        </p:txBody>
      </p:sp>
      <p:pic>
        <p:nvPicPr>
          <p:cNvPr id="453" name="Google Shape;453;p63"/>
          <p:cNvPicPr preferRelativeResize="0"/>
          <p:nvPr/>
        </p:nvPicPr>
        <p:blipFill>
          <a:blip r:embed="rId3">
            <a:alphaModFix/>
          </a:blip>
          <a:stretch>
            <a:fillRect/>
          </a:stretch>
        </p:blipFill>
        <p:spPr>
          <a:xfrm>
            <a:off x="1146137" y="0"/>
            <a:ext cx="6851725" cy="5143500"/>
          </a:xfrm>
          <a:prstGeom prst="rect">
            <a:avLst/>
          </a:prstGeom>
          <a:noFill/>
          <a:ln>
            <a:noFill/>
          </a:ln>
        </p:spPr>
      </p:pic>
      <p:sp>
        <p:nvSpPr>
          <p:cNvPr id="454" name="Google Shape;454;p63"/>
          <p:cNvSpPr/>
          <p:nvPr/>
        </p:nvSpPr>
        <p:spPr>
          <a:xfrm>
            <a:off x="3269400" y="2664750"/>
            <a:ext cx="4572000" cy="5211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64"/>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52</a:t>
            </a:fld>
            <a:endParaRPr/>
          </a:p>
        </p:txBody>
      </p:sp>
      <p:sp>
        <p:nvSpPr>
          <p:cNvPr id="460" name="Google Shape;460;p64"/>
          <p:cNvSpPr txBox="1"/>
          <p:nvPr/>
        </p:nvSpPr>
        <p:spPr>
          <a:xfrm>
            <a:off x="839450" y="204200"/>
            <a:ext cx="6845700" cy="4617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chemeClr val="lt1"/>
                </a:solidFill>
                <a:latin typeface="Roboto"/>
                <a:ea typeface="Roboto"/>
                <a:cs typeface="Roboto"/>
                <a:sym typeface="Roboto"/>
              </a:rPr>
              <a:t>Early treatment has always been the superior approach to treating COVID</a:t>
            </a:r>
            <a:endParaRPr sz="2400" b="1">
              <a:solidFill>
                <a:schemeClr val="lt1"/>
              </a:solidFill>
              <a:latin typeface="Roboto"/>
              <a:ea typeface="Roboto"/>
              <a:cs typeface="Roboto"/>
              <a:sym typeface="Roboto"/>
            </a:endParaRPr>
          </a:p>
          <a:p>
            <a:pPr marL="0" lvl="0" indent="0" algn="l" rtl="0">
              <a:spcBef>
                <a:spcPts val="0"/>
              </a:spcBef>
              <a:spcAft>
                <a:spcPts val="0"/>
              </a:spcAft>
              <a:buNone/>
            </a:pPr>
            <a:endParaRPr sz="2400">
              <a:solidFill>
                <a:srgbClr val="CCCCCC"/>
              </a:solidFill>
              <a:latin typeface="Roboto"/>
              <a:ea typeface="Roboto"/>
              <a:cs typeface="Roboto"/>
              <a:sym typeface="Roboto"/>
            </a:endParaRPr>
          </a:p>
          <a:p>
            <a:pPr marL="457200" lvl="0" indent="-381000" algn="l" rtl="0">
              <a:spcBef>
                <a:spcPts val="0"/>
              </a:spcBef>
              <a:spcAft>
                <a:spcPts val="0"/>
              </a:spcAft>
              <a:buClr>
                <a:srgbClr val="CCCCCC"/>
              </a:buClr>
              <a:buSzPts val="2400"/>
              <a:buFont typeface="Roboto"/>
              <a:buAutoNum type="arabicPeriod"/>
            </a:pPr>
            <a:r>
              <a:rPr lang="en" sz="2400">
                <a:solidFill>
                  <a:srgbClr val="CCCCCC"/>
                </a:solidFill>
                <a:latin typeface="Roboto"/>
                <a:ea typeface="Roboto"/>
                <a:cs typeface="Roboto"/>
                <a:sym typeface="Roboto"/>
              </a:rPr>
              <a:t>The </a:t>
            </a:r>
            <a:r>
              <a:rPr lang="en" sz="2400" u="sng">
                <a:solidFill>
                  <a:schemeClr val="hlink"/>
                </a:solidFill>
                <a:latin typeface="Roboto"/>
                <a:ea typeface="Roboto"/>
                <a:cs typeface="Roboto"/>
                <a:sym typeface="Roboto"/>
                <a:hlinkClick r:id="rId3"/>
              </a:rPr>
              <a:t>Fareed &amp; Tyson early treatment protocol</a:t>
            </a:r>
            <a:r>
              <a:rPr lang="en" sz="2400">
                <a:solidFill>
                  <a:srgbClr val="CCCCCC"/>
                </a:solidFill>
                <a:latin typeface="Roboto"/>
                <a:ea typeface="Roboto"/>
                <a:cs typeface="Roboto"/>
                <a:sym typeface="Roboto"/>
              </a:rPr>
              <a:t> has 0 hospitalization and fatality when given early (over 10,000 patients treated) w/virtually no long-haul COVID. Nobody in the government wanted to verify the stats.</a:t>
            </a:r>
            <a:endParaRPr sz="2400">
              <a:solidFill>
                <a:srgbClr val="CCCCCC"/>
              </a:solidFill>
              <a:latin typeface="Roboto"/>
              <a:ea typeface="Roboto"/>
              <a:cs typeface="Roboto"/>
              <a:sym typeface="Roboto"/>
            </a:endParaRPr>
          </a:p>
          <a:p>
            <a:pPr marL="457200" lvl="0" indent="-381000" algn="l" rtl="0">
              <a:spcBef>
                <a:spcPts val="0"/>
              </a:spcBef>
              <a:spcAft>
                <a:spcPts val="0"/>
              </a:spcAft>
              <a:buClr>
                <a:srgbClr val="CCCCCC"/>
              </a:buClr>
              <a:buSzPts val="2400"/>
              <a:buFont typeface="Roboto"/>
              <a:buAutoNum type="arabicPeriod"/>
            </a:pPr>
            <a:r>
              <a:rPr lang="en" sz="2400">
                <a:solidFill>
                  <a:srgbClr val="CCCCCC"/>
                </a:solidFill>
                <a:latin typeface="Roboto"/>
                <a:ea typeface="Roboto"/>
                <a:cs typeface="Roboto"/>
                <a:sym typeface="Roboto"/>
              </a:rPr>
              <a:t>COVID has an overall Case Fatality Rate (CFR) of 0.2% overall. Kids have a 1,000 lower risk of death than people over 70. Why do we have a one-size-fits-all approach? It’s nonsensical.</a:t>
            </a:r>
            <a:endParaRPr sz="2400">
              <a:solidFill>
                <a:srgbClr val="CCCCCC"/>
              </a:solidFill>
              <a:latin typeface="Roboto"/>
              <a:ea typeface="Roboto"/>
              <a:cs typeface="Roboto"/>
              <a:sym typeface="Roboto"/>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65"/>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53</a:t>
            </a:fld>
            <a:endParaRPr/>
          </a:p>
        </p:txBody>
      </p:sp>
      <p:pic>
        <p:nvPicPr>
          <p:cNvPr id="466" name="Google Shape;466;p65">
            <a:hlinkClick r:id="rId3"/>
          </p:cNvPr>
          <p:cNvPicPr preferRelativeResize="0"/>
          <p:nvPr/>
        </p:nvPicPr>
        <p:blipFill>
          <a:blip r:embed="rId4">
            <a:alphaModFix/>
          </a:blip>
          <a:stretch>
            <a:fillRect/>
          </a:stretch>
        </p:blipFill>
        <p:spPr>
          <a:xfrm>
            <a:off x="2511625" y="1170452"/>
            <a:ext cx="4120750" cy="3671100"/>
          </a:xfrm>
          <a:prstGeom prst="rect">
            <a:avLst/>
          </a:prstGeom>
          <a:noFill/>
          <a:ln>
            <a:noFill/>
          </a:ln>
        </p:spPr>
      </p:pic>
      <p:sp>
        <p:nvSpPr>
          <p:cNvPr id="467" name="Google Shape;467;p65"/>
          <p:cNvSpPr txBox="1"/>
          <p:nvPr/>
        </p:nvSpPr>
        <p:spPr>
          <a:xfrm>
            <a:off x="839450" y="204200"/>
            <a:ext cx="68457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rgbClr val="CCCCCC"/>
                </a:solidFill>
                <a:latin typeface="Roboto"/>
                <a:ea typeface="Roboto"/>
                <a:cs typeface="Roboto"/>
                <a:sym typeface="Roboto"/>
              </a:rPr>
              <a:t>Today, there are over 2,000 articles in scientific journals showing harm</a:t>
            </a:r>
            <a:endParaRPr sz="2400" b="1">
              <a:solidFill>
                <a:schemeClr val="lt1"/>
              </a:solidFill>
              <a:latin typeface="Roboto"/>
              <a:ea typeface="Roboto"/>
              <a:cs typeface="Roboto"/>
              <a:sym typeface="Roboto"/>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6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54</a:t>
            </a:fld>
            <a:endParaRPr/>
          </a:p>
        </p:txBody>
      </p:sp>
      <p:sp>
        <p:nvSpPr>
          <p:cNvPr id="473" name="Google Shape;473;p66"/>
          <p:cNvSpPr txBox="1"/>
          <p:nvPr/>
        </p:nvSpPr>
        <p:spPr>
          <a:xfrm>
            <a:off x="839450" y="204200"/>
            <a:ext cx="6845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rgbClr val="CCCCCC"/>
                </a:solidFill>
                <a:latin typeface="Roboto"/>
                <a:ea typeface="Roboto"/>
                <a:cs typeface="Roboto"/>
                <a:sym typeface="Roboto"/>
              </a:rPr>
              <a:t>For more info</a:t>
            </a:r>
            <a:endParaRPr sz="2400" b="1">
              <a:solidFill>
                <a:schemeClr val="lt1"/>
              </a:solidFill>
              <a:latin typeface="Roboto"/>
              <a:ea typeface="Roboto"/>
              <a:cs typeface="Roboto"/>
              <a:sym typeface="Roboto"/>
            </a:endParaRPr>
          </a:p>
        </p:txBody>
      </p:sp>
      <p:pic>
        <p:nvPicPr>
          <p:cNvPr id="474" name="Google Shape;474;p66">
            <a:hlinkClick r:id="rId3"/>
          </p:cNvPr>
          <p:cNvPicPr preferRelativeResize="0"/>
          <p:nvPr/>
        </p:nvPicPr>
        <p:blipFill>
          <a:blip r:embed="rId4">
            <a:alphaModFix/>
          </a:blip>
          <a:stretch>
            <a:fillRect/>
          </a:stretch>
        </p:blipFill>
        <p:spPr>
          <a:xfrm>
            <a:off x="1254600" y="1126075"/>
            <a:ext cx="6962069" cy="3341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8"/>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sp>
        <p:nvSpPr>
          <p:cNvPr id="103" name="Google Shape;103;p18"/>
          <p:cNvSpPr txBox="1"/>
          <p:nvPr/>
        </p:nvSpPr>
        <p:spPr>
          <a:xfrm>
            <a:off x="262950" y="1819950"/>
            <a:ext cx="33330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solidFill>
                  <a:schemeClr val="lt1"/>
                </a:solidFill>
                <a:latin typeface="Roboto"/>
                <a:ea typeface="Roboto"/>
                <a:cs typeface="Roboto"/>
                <a:sym typeface="Roboto"/>
              </a:rPr>
              <a:t>Is the cure worse than the disease?</a:t>
            </a:r>
            <a:endParaRPr sz="3000" b="1">
              <a:solidFill>
                <a:srgbClr val="CCCCCC"/>
              </a:solidFill>
              <a:latin typeface="Roboto"/>
              <a:ea typeface="Roboto"/>
              <a:cs typeface="Roboto"/>
              <a:sym typeface="Roboto"/>
            </a:endParaRPr>
          </a:p>
        </p:txBody>
      </p:sp>
      <p:pic>
        <p:nvPicPr>
          <p:cNvPr id="104" name="Google Shape;104;p18"/>
          <p:cNvPicPr preferRelativeResize="0"/>
          <p:nvPr/>
        </p:nvPicPr>
        <p:blipFill>
          <a:blip r:embed="rId3">
            <a:alphaModFix/>
          </a:blip>
          <a:stretch>
            <a:fillRect/>
          </a:stretch>
        </p:blipFill>
        <p:spPr>
          <a:xfrm>
            <a:off x="3811825" y="1057525"/>
            <a:ext cx="5047350" cy="30284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9"/>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sp>
        <p:nvSpPr>
          <p:cNvPr id="110" name="Google Shape;110;p19"/>
          <p:cNvSpPr txBox="1"/>
          <p:nvPr/>
        </p:nvSpPr>
        <p:spPr>
          <a:xfrm>
            <a:off x="304825" y="1057525"/>
            <a:ext cx="6053400" cy="3047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rgbClr val="CCCCCC"/>
                </a:solidFill>
                <a:latin typeface="Roboto"/>
                <a:ea typeface="Roboto"/>
                <a:cs typeface="Roboto"/>
                <a:sym typeface="Roboto"/>
              </a:rPr>
              <a:t>You don’t have to believe me…</a:t>
            </a:r>
            <a:endParaRPr sz="2400">
              <a:solidFill>
                <a:srgbClr val="CCCCCC"/>
              </a:solidFill>
              <a:latin typeface="Roboto"/>
              <a:ea typeface="Roboto"/>
              <a:cs typeface="Roboto"/>
              <a:sym typeface="Roboto"/>
            </a:endParaRPr>
          </a:p>
          <a:p>
            <a:pPr marL="0" lvl="0" indent="0" algn="l" rtl="0">
              <a:spcBef>
                <a:spcPts val="0"/>
              </a:spcBef>
              <a:spcAft>
                <a:spcPts val="0"/>
              </a:spcAft>
              <a:buNone/>
            </a:pPr>
            <a:endParaRPr sz="4000" b="1">
              <a:solidFill>
                <a:schemeClr val="lt1"/>
              </a:solidFill>
              <a:latin typeface="Roboto"/>
              <a:ea typeface="Roboto"/>
              <a:cs typeface="Roboto"/>
              <a:sym typeface="Roboto"/>
            </a:endParaRPr>
          </a:p>
          <a:p>
            <a:pPr marL="0" lvl="0" indent="0" algn="l" rtl="0">
              <a:spcBef>
                <a:spcPts val="0"/>
              </a:spcBef>
              <a:spcAft>
                <a:spcPts val="0"/>
              </a:spcAft>
              <a:buNone/>
            </a:pPr>
            <a:r>
              <a:rPr lang="en" sz="4000" b="1">
                <a:solidFill>
                  <a:schemeClr val="lt1"/>
                </a:solidFill>
                <a:latin typeface="Roboto"/>
                <a:ea typeface="Roboto"/>
                <a:cs typeface="Roboto"/>
                <a:sym typeface="Roboto"/>
              </a:rPr>
              <a:t>Verify yourself</a:t>
            </a:r>
            <a:endParaRPr sz="3400">
              <a:solidFill>
                <a:srgbClr val="CCCCCC"/>
              </a:solidFill>
              <a:latin typeface="Roboto"/>
              <a:ea typeface="Roboto"/>
              <a:cs typeface="Roboto"/>
              <a:sym typeface="Roboto"/>
            </a:endParaRPr>
          </a:p>
          <a:p>
            <a:pPr marL="0" lvl="0" indent="0" algn="l" rtl="0">
              <a:spcBef>
                <a:spcPts val="0"/>
              </a:spcBef>
              <a:spcAft>
                <a:spcPts val="0"/>
              </a:spcAft>
              <a:buNone/>
            </a:pPr>
            <a:endParaRPr sz="3400">
              <a:solidFill>
                <a:srgbClr val="CCCCCC"/>
              </a:solidFill>
              <a:latin typeface="Roboto"/>
              <a:ea typeface="Roboto"/>
              <a:cs typeface="Roboto"/>
              <a:sym typeface="Roboto"/>
            </a:endParaRPr>
          </a:p>
          <a:p>
            <a:pPr marL="0" lvl="0" indent="0" algn="l" rtl="0">
              <a:spcBef>
                <a:spcPts val="0"/>
              </a:spcBef>
              <a:spcAft>
                <a:spcPts val="0"/>
              </a:spcAft>
              <a:buNone/>
            </a:pPr>
            <a:endParaRPr sz="2400">
              <a:solidFill>
                <a:srgbClr val="CCCCCC"/>
              </a:solidFill>
              <a:latin typeface="Roboto"/>
              <a:ea typeface="Roboto"/>
              <a:cs typeface="Roboto"/>
              <a:sym typeface="Roboto"/>
            </a:endParaRPr>
          </a:p>
          <a:p>
            <a:pPr marL="0" lvl="0" indent="0" algn="l" rtl="0">
              <a:spcBef>
                <a:spcPts val="0"/>
              </a:spcBef>
              <a:spcAft>
                <a:spcPts val="0"/>
              </a:spcAft>
              <a:buNone/>
            </a:pPr>
            <a:r>
              <a:rPr lang="en" sz="2400">
                <a:solidFill>
                  <a:srgbClr val="CCCCCC"/>
                </a:solidFill>
                <a:latin typeface="Roboto"/>
                <a:ea typeface="Roboto"/>
                <a:cs typeface="Roboto"/>
                <a:sym typeface="Roboto"/>
              </a:rPr>
              <a:t>Or read this book</a:t>
            </a:r>
            <a:endParaRPr sz="2400">
              <a:solidFill>
                <a:srgbClr val="CCCCCC"/>
              </a:solidFill>
              <a:latin typeface="Roboto"/>
              <a:ea typeface="Roboto"/>
              <a:cs typeface="Roboto"/>
              <a:sym typeface="Roboto"/>
            </a:endParaRPr>
          </a:p>
        </p:txBody>
      </p:sp>
      <p:pic>
        <p:nvPicPr>
          <p:cNvPr id="111" name="Google Shape;111;p19"/>
          <p:cNvPicPr preferRelativeResize="0"/>
          <p:nvPr/>
        </p:nvPicPr>
        <p:blipFill>
          <a:blip r:embed="rId3">
            <a:alphaModFix/>
          </a:blip>
          <a:stretch>
            <a:fillRect/>
          </a:stretch>
        </p:blipFill>
        <p:spPr>
          <a:xfrm>
            <a:off x="5275825" y="76200"/>
            <a:ext cx="3341700" cy="50125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0"/>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sp>
        <p:nvSpPr>
          <p:cNvPr id="117" name="Google Shape;117;p20"/>
          <p:cNvSpPr txBox="1"/>
          <p:nvPr/>
        </p:nvSpPr>
        <p:spPr>
          <a:xfrm>
            <a:off x="839450" y="204200"/>
            <a:ext cx="6845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rgbClr val="CCCCCC"/>
                </a:solidFill>
                <a:latin typeface="Roboto"/>
                <a:ea typeface="Roboto"/>
                <a:cs typeface="Roboto"/>
                <a:sym typeface="Roboto"/>
              </a:rPr>
              <a:t>My injury rate estimates (per 250M vaccinated)</a:t>
            </a:r>
            <a:endParaRPr sz="2400" b="1">
              <a:solidFill>
                <a:schemeClr val="lt1"/>
              </a:solidFill>
              <a:latin typeface="Roboto"/>
              <a:ea typeface="Roboto"/>
              <a:cs typeface="Roboto"/>
              <a:sym typeface="Roboto"/>
            </a:endParaRPr>
          </a:p>
        </p:txBody>
      </p:sp>
      <p:graphicFrame>
        <p:nvGraphicFramePr>
          <p:cNvPr id="118" name="Google Shape;118;p20"/>
          <p:cNvGraphicFramePr/>
          <p:nvPr/>
        </p:nvGraphicFramePr>
        <p:xfrm>
          <a:off x="508800" y="859250"/>
          <a:ext cx="3000000" cy="3000000"/>
        </p:xfrm>
        <a:graphic>
          <a:graphicData uri="http://schemas.openxmlformats.org/drawingml/2006/table">
            <a:tbl>
              <a:tblPr>
                <a:noFill/>
                <a:tableStyleId>{5016618D-C335-4F2C-BBDA-7045400FD9CC}</a:tableStyleId>
              </a:tblPr>
              <a:tblGrid>
                <a:gridCol w="2370225">
                  <a:extLst>
                    <a:ext uri="{9D8B030D-6E8A-4147-A177-3AD203B41FA5}">
                      <a16:colId xmlns:a16="http://schemas.microsoft.com/office/drawing/2014/main" val="20000"/>
                    </a:ext>
                  </a:extLst>
                </a:gridCol>
                <a:gridCol w="1178025">
                  <a:extLst>
                    <a:ext uri="{9D8B030D-6E8A-4147-A177-3AD203B41FA5}">
                      <a16:colId xmlns:a16="http://schemas.microsoft.com/office/drawing/2014/main" val="20001"/>
                    </a:ext>
                  </a:extLst>
                </a:gridCol>
                <a:gridCol w="4535450">
                  <a:extLst>
                    <a:ext uri="{9D8B030D-6E8A-4147-A177-3AD203B41FA5}">
                      <a16:colId xmlns:a16="http://schemas.microsoft.com/office/drawing/2014/main" val="20002"/>
                    </a:ext>
                  </a:extLst>
                </a:gridCol>
              </a:tblGrid>
              <a:tr h="605750">
                <a:tc>
                  <a:txBody>
                    <a:bodyPr/>
                    <a:lstStyle/>
                    <a:p>
                      <a:pPr marL="0" marR="0" lvl="0" indent="0" algn="l" rtl="0">
                        <a:lnSpc>
                          <a:spcPct val="100000"/>
                        </a:lnSpc>
                        <a:spcBef>
                          <a:spcPts val="0"/>
                        </a:spcBef>
                        <a:spcAft>
                          <a:spcPts val="0"/>
                        </a:spcAft>
                        <a:buNone/>
                      </a:pPr>
                      <a:r>
                        <a:rPr lang="en" sz="2400" b="1">
                          <a:solidFill>
                            <a:schemeClr val="lt1"/>
                          </a:solidFill>
                        </a:rPr>
                        <a:t>AE</a:t>
                      </a:r>
                      <a:endParaRPr sz="2400" b="1">
                        <a:solidFill>
                          <a:schemeClr val="lt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 sz="2400" b="1">
                          <a:solidFill>
                            <a:schemeClr val="lt1"/>
                          </a:solidFill>
                        </a:rPr>
                        <a:t>#</a:t>
                      </a:r>
                      <a:endParaRPr sz="2400" b="1">
                        <a:solidFill>
                          <a:schemeClr val="lt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 sz="2400" b="1">
                          <a:solidFill>
                            <a:schemeClr val="lt1"/>
                          </a:solidFill>
                        </a:rPr>
                        <a:t>Source</a:t>
                      </a:r>
                      <a:endParaRPr sz="2400" b="1">
                        <a:solidFill>
                          <a:schemeClr val="lt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605750">
                <a:tc>
                  <a:txBody>
                    <a:bodyPr/>
                    <a:lstStyle/>
                    <a:p>
                      <a:pPr marL="0" marR="0" lvl="0" indent="0" algn="l" rtl="0">
                        <a:lnSpc>
                          <a:spcPct val="100000"/>
                        </a:lnSpc>
                        <a:spcBef>
                          <a:spcPts val="0"/>
                        </a:spcBef>
                        <a:spcAft>
                          <a:spcPts val="0"/>
                        </a:spcAft>
                        <a:buNone/>
                      </a:pPr>
                      <a:r>
                        <a:rPr lang="en" sz="2400">
                          <a:solidFill>
                            <a:schemeClr val="lt1"/>
                          </a:solidFill>
                        </a:rPr>
                        <a:t>Injured</a:t>
                      </a:r>
                      <a:endParaRPr sz="2400">
                        <a:solidFill>
                          <a:schemeClr val="lt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 sz="2400">
                          <a:solidFill>
                            <a:schemeClr val="lt1"/>
                          </a:solidFill>
                        </a:rPr>
                        <a:t>20M</a:t>
                      </a:r>
                      <a:endParaRPr sz="2400">
                        <a:solidFill>
                          <a:schemeClr val="lt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 sz="2400">
                          <a:solidFill>
                            <a:schemeClr val="lt1"/>
                          </a:solidFill>
                        </a:rPr>
                        <a:t>7.7% had to seek medical attention (</a:t>
                      </a:r>
                      <a:r>
                        <a:rPr lang="en" sz="2400" u="sng">
                          <a:solidFill>
                            <a:schemeClr val="hlink"/>
                          </a:solidFill>
                          <a:hlinkClick r:id="rId3"/>
                        </a:rPr>
                        <a:t>v-safe/ICAN</a:t>
                      </a:r>
                      <a:r>
                        <a:rPr lang="en" sz="2400">
                          <a:solidFill>
                            <a:schemeClr val="lt1"/>
                          </a:solidFill>
                        </a:rPr>
                        <a:t>).</a:t>
                      </a:r>
                      <a:endParaRPr sz="2400">
                        <a:solidFill>
                          <a:schemeClr val="lt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548600">
                <a:tc>
                  <a:txBody>
                    <a:bodyPr/>
                    <a:lstStyle/>
                    <a:p>
                      <a:pPr marL="0" marR="0" lvl="0" indent="0" algn="l" rtl="0">
                        <a:lnSpc>
                          <a:spcPct val="100000"/>
                        </a:lnSpc>
                        <a:spcBef>
                          <a:spcPts val="0"/>
                        </a:spcBef>
                        <a:spcAft>
                          <a:spcPts val="0"/>
                        </a:spcAft>
                        <a:buNone/>
                      </a:pPr>
                      <a:r>
                        <a:rPr lang="en" sz="2400">
                          <a:solidFill>
                            <a:schemeClr val="lt1"/>
                          </a:solidFill>
                        </a:rPr>
                        <a:t>Disabled</a:t>
                      </a:r>
                      <a:endParaRPr sz="2400">
                        <a:solidFill>
                          <a:schemeClr val="lt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 sz="2400">
                          <a:solidFill>
                            <a:schemeClr val="lt1"/>
                          </a:solidFill>
                        </a:rPr>
                        <a:t>2M</a:t>
                      </a:r>
                      <a:endParaRPr sz="2400">
                        <a:solidFill>
                          <a:schemeClr val="lt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 sz="2400" u="sng">
                          <a:solidFill>
                            <a:schemeClr val="hlink"/>
                          </a:solidFill>
                          <a:hlinkClick r:id="rId4"/>
                        </a:rPr>
                        <a:t>FRED database</a:t>
                      </a:r>
                      <a:endParaRPr sz="2400">
                        <a:solidFill>
                          <a:schemeClr val="lt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537675">
                <a:tc>
                  <a:txBody>
                    <a:bodyPr/>
                    <a:lstStyle/>
                    <a:p>
                      <a:pPr marL="0" marR="0" lvl="0" indent="0" algn="l" rtl="0">
                        <a:lnSpc>
                          <a:spcPct val="100000"/>
                        </a:lnSpc>
                        <a:spcBef>
                          <a:spcPts val="0"/>
                        </a:spcBef>
                        <a:spcAft>
                          <a:spcPts val="0"/>
                        </a:spcAft>
                        <a:buNone/>
                      </a:pPr>
                      <a:r>
                        <a:rPr lang="en" sz="2400">
                          <a:solidFill>
                            <a:schemeClr val="lt1"/>
                          </a:solidFill>
                        </a:rPr>
                        <a:t>Life threatening injury</a:t>
                      </a:r>
                      <a:endParaRPr sz="2400">
                        <a:solidFill>
                          <a:schemeClr val="lt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 sz="2400">
                          <a:solidFill>
                            <a:schemeClr val="lt1"/>
                          </a:solidFill>
                        </a:rPr>
                        <a:t>1M</a:t>
                      </a:r>
                      <a:endParaRPr sz="2400">
                        <a:solidFill>
                          <a:schemeClr val="lt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 sz="2400">
                          <a:solidFill>
                            <a:schemeClr val="lt1"/>
                          </a:solidFill>
                        </a:rPr>
                        <a:t>Physician estimates (personal communication)</a:t>
                      </a:r>
                      <a:endParaRPr sz="2400">
                        <a:solidFill>
                          <a:schemeClr val="lt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564925">
                <a:tc>
                  <a:txBody>
                    <a:bodyPr/>
                    <a:lstStyle/>
                    <a:p>
                      <a:pPr marL="0" marR="0" lvl="0" indent="0" algn="l" rtl="0">
                        <a:lnSpc>
                          <a:spcPct val="100000"/>
                        </a:lnSpc>
                        <a:spcBef>
                          <a:spcPts val="0"/>
                        </a:spcBef>
                        <a:spcAft>
                          <a:spcPts val="0"/>
                        </a:spcAft>
                        <a:buNone/>
                      </a:pPr>
                      <a:r>
                        <a:rPr lang="en" sz="2400">
                          <a:solidFill>
                            <a:schemeClr val="lt1"/>
                          </a:solidFill>
                        </a:rPr>
                        <a:t>Killed</a:t>
                      </a:r>
                      <a:endParaRPr sz="2400">
                        <a:solidFill>
                          <a:schemeClr val="lt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 sz="2400">
                          <a:solidFill>
                            <a:schemeClr val="lt1"/>
                          </a:solidFill>
                        </a:rPr>
                        <a:t>500K</a:t>
                      </a:r>
                      <a:endParaRPr sz="2400">
                        <a:solidFill>
                          <a:schemeClr val="lt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 sz="2400" u="sng">
                          <a:solidFill>
                            <a:schemeClr val="hlink"/>
                          </a:solidFill>
                          <a:hlinkClick r:id="rId5"/>
                        </a:rPr>
                        <a:t>VAERS</a:t>
                      </a:r>
                      <a:r>
                        <a:rPr lang="en" sz="2400">
                          <a:solidFill>
                            <a:schemeClr val="lt1"/>
                          </a:solidFill>
                        </a:rPr>
                        <a:t>, </a:t>
                      </a:r>
                      <a:r>
                        <a:rPr lang="en" sz="2400" u="sng">
                          <a:solidFill>
                            <a:schemeClr val="hlink"/>
                          </a:solidFill>
                          <a:hlinkClick r:id="rId6"/>
                        </a:rPr>
                        <a:t>polls</a:t>
                      </a:r>
                      <a:r>
                        <a:rPr lang="en" sz="2400">
                          <a:solidFill>
                            <a:schemeClr val="lt1"/>
                          </a:solidFill>
                        </a:rPr>
                        <a:t>, surveys (</a:t>
                      </a:r>
                      <a:r>
                        <a:rPr lang="en" sz="2400" u="sng">
                          <a:solidFill>
                            <a:schemeClr val="hlink"/>
                          </a:solidFill>
                          <a:hlinkClick r:id="rId7"/>
                        </a:rPr>
                        <a:t>1</a:t>
                      </a:r>
                      <a:r>
                        <a:rPr lang="en" sz="2400">
                          <a:solidFill>
                            <a:schemeClr val="lt1"/>
                          </a:solidFill>
                        </a:rPr>
                        <a:t>, </a:t>
                      </a:r>
                      <a:r>
                        <a:rPr lang="en" sz="2400" u="sng">
                          <a:solidFill>
                            <a:schemeClr val="hlink"/>
                          </a:solidFill>
                          <a:hlinkClick r:id="rId8"/>
                        </a:rPr>
                        <a:t>2</a:t>
                      </a:r>
                      <a:r>
                        <a:rPr lang="en" sz="2400">
                          <a:solidFill>
                            <a:schemeClr val="lt1"/>
                          </a:solidFill>
                        </a:rPr>
                        <a:t>)</a:t>
                      </a:r>
                      <a:endParaRPr sz="2400">
                        <a:solidFill>
                          <a:schemeClr val="lt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r h="548600">
                <a:tc>
                  <a:txBody>
                    <a:bodyPr/>
                    <a:lstStyle/>
                    <a:p>
                      <a:pPr marL="0" marR="0" lvl="0" indent="0" algn="l" rtl="0">
                        <a:lnSpc>
                          <a:spcPct val="100000"/>
                        </a:lnSpc>
                        <a:spcBef>
                          <a:spcPts val="0"/>
                        </a:spcBef>
                        <a:spcAft>
                          <a:spcPts val="0"/>
                        </a:spcAft>
                        <a:buNone/>
                      </a:pPr>
                      <a:r>
                        <a:rPr lang="en" sz="2400">
                          <a:solidFill>
                            <a:schemeClr val="lt1"/>
                          </a:solidFill>
                        </a:rPr>
                        <a:t>Saved</a:t>
                      </a:r>
                      <a:endParaRPr sz="2400">
                        <a:solidFill>
                          <a:schemeClr val="lt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 sz="2400">
                          <a:solidFill>
                            <a:schemeClr val="lt1"/>
                          </a:solidFill>
                        </a:rPr>
                        <a:t>&lt;11K</a:t>
                      </a:r>
                      <a:endParaRPr sz="2400">
                        <a:solidFill>
                          <a:schemeClr val="lt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 sz="2400" u="sng">
                          <a:solidFill>
                            <a:schemeClr val="hlink"/>
                          </a:solidFill>
                          <a:hlinkClick r:id="rId9"/>
                        </a:rPr>
                        <a:t>Pfizer Phase 3 trial results</a:t>
                      </a:r>
                      <a:endParaRPr sz="2400">
                        <a:solidFill>
                          <a:schemeClr val="lt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1"/>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sp>
        <p:nvSpPr>
          <p:cNvPr id="124" name="Google Shape;124;p21"/>
          <p:cNvSpPr txBox="1">
            <a:spLocks noGrp="1"/>
          </p:cNvSpPr>
          <p:nvPr>
            <p:ph type="title"/>
          </p:nvPr>
        </p:nvSpPr>
        <p:spPr>
          <a:xfrm>
            <a:off x="3832825" y="1390650"/>
            <a:ext cx="4843200" cy="2688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b="1"/>
              <a:t>Killed &gt; Saved for all ages</a:t>
            </a:r>
            <a:endParaRPr sz="2400" b="1"/>
          </a:p>
          <a:p>
            <a:pPr marL="0" lvl="0" indent="0" algn="l" rtl="0">
              <a:spcBef>
                <a:spcPts val="0"/>
              </a:spcBef>
              <a:spcAft>
                <a:spcPts val="0"/>
              </a:spcAft>
              <a:buNone/>
            </a:pPr>
            <a:endParaRPr sz="2400" b="1"/>
          </a:p>
          <a:p>
            <a:pPr marL="0" lvl="0" indent="0" algn="l" rtl="0">
              <a:spcBef>
                <a:spcPts val="0"/>
              </a:spcBef>
              <a:spcAft>
                <a:spcPts val="0"/>
              </a:spcAft>
              <a:buNone/>
            </a:pPr>
            <a:r>
              <a:rPr lang="en" sz="1800"/>
              <a:t>The VAERS numbers are calculated based on the assumption that the vaccine are perfect and prevent all COVID deaths.</a:t>
            </a:r>
            <a:endParaRPr sz="1800" b="1"/>
          </a:p>
        </p:txBody>
      </p:sp>
      <p:graphicFrame>
        <p:nvGraphicFramePr>
          <p:cNvPr id="125" name="Google Shape;125;p21"/>
          <p:cNvGraphicFramePr/>
          <p:nvPr/>
        </p:nvGraphicFramePr>
        <p:xfrm>
          <a:off x="723900" y="1085850"/>
          <a:ext cx="3000000" cy="3000000"/>
        </p:xfrm>
        <a:graphic>
          <a:graphicData uri="http://schemas.openxmlformats.org/drawingml/2006/table">
            <a:tbl>
              <a:tblPr>
                <a:noFill/>
                <a:tableStyleId>{5016618D-C335-4F2C-BBDA-7045400FD9CC}</a:tableStyleId>
              </a:tblPr>
              <a:tblGrid>
                <a:gridCol w="855650">
                  <a:extLst>
                    <a:ext uri="{9D8B030D-6E8A-4147-A177-3AD203B41FA5}">
                      <a16:colId xmlns:a16="http://schemas.microsoft.com/office/drawing/2014/main" val="20000"/>
                    </a:ext>
                  </a:extLst>
                </a:gridCol>
                <a:gridCol w="855650">
                  <a:extLst>
                    <a:ext uri="{9D8B030D-6E8A-4147-A177-3AD203B41FA5}">
                      <a16:colId xmlns:a16="http://schemas.microsoft.com/office/drawing/2014/main" val="20001"/>
                    </a:ext>
                  </a:extLst>
                </a:gridCol>
                <a:gridCol w="855650">
                  <a:extLst>
                    <a:ext uri="{9D8B030D-6E8A-4147-A177-3AD203B41FA5}">
                      <a16:colId xmlns:a16="http://schemas.microsoft.com/office/drawing/2014/main" val="20002"/>
                    </a:ext>
                  </a:extLst>
                </a:gridCol>
              </a:tblGrid>
              <a:tr h="396200">
                <a:tc>
                  <a:txBody>
                    <a:bodyPr/>
                    <a:lstStyle/>
                    <a:p>
                      <a:pPr marL="91440" lvl="0" indent="0" algn="l" rtl="0">
                        <a:spcBef>
                          <a:spcPts val="0"/>
                        </a:spcBef>
                        <a:spcAft>
                          <a:spcPts val="0"/>
                        </a:spcAft>
                        <a:buNone/>
                      </a:pPr>
                      <a:r>
                        <a:rPr lang="en" b="1">
                          <a:solidFill>
                            <a:schemeClr val="lt1"/>
                          </a:solidFill>
                        </a:rPr>
                        <a:t>Age</a:t>
                      </a:r>
                      <a:endParaRPr b="1">
                        <a:solidFill>
                          <a:schemeClr val="lt1"/>
                        </a:solidFill>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91440" lvl="0" indent="0" algn="l" rtl="0">
                        <a:spcBef>
                          <a:spcPts val="0"/>
                        </a:spcBef>
                        <a:spcAft>
                          <a:spcPts val="0"/>
                        </a:spcAft>
                        <a:buNone/>
                      </a:pPr>
                      <a:r>
                        <a:rPr lang="en" b="1" u="sng">
                          <a:solidFill>
                            <a:schemeClr val="hlink"/>
                          </a:solidFill>
                          <a:hlinkClick r:id="rId3"/>
                        </a:rPr>
                        <a:t>VAERS</a:t>
                      </a:r>
                      <a:endParaRPr b="1">
                        <a:solidFill>
                          <a:schemeClr val="lt1"/>
                        </a:solidFill>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91440" lvl="0" indent="0" algn="l" rtl="0">
                        <a:spcBef>
                          <a:spcPts val="0"/>
                        </a:spcBef>
                        <a:spcAft>
                          <a:spcPts val="0"/>
                        </a:spcAft>
                        <a:buNone/>
                      </a:pPr>
                      <a:r>
                        <a:rPr lang="en" b="1" u="sng">
                          <a:solidFill>
                            <a:schemeClr val="hlink"/>
                          </a:solidFill>
                          <a:hlinkClick r:id="rId4"/>
                        </a:rPr>
                        <a:t>UK ONS</a:t>
                      </a:r>
                      <a:endParaRPr b="1">
                        <a:solidFill>
                          <a:schemeClr val="lt1"/>
                        </a:solidFill>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396200">
                <a:tc>
                  <a:txBody>
                    <a:bodyPr/>
                    <a:lstStyle/>
                    <a:p>
                      <a:pPr marL="91440" lvl="0" indent="0" algn="l" rtl="0">
                        <a:spcBef>
                          <a:spcPts val="0"/>
                        </a:spcBef>
                        <a:spcAft>
                          <a:spcPts val="0"/>
                        </a:spcAft>
                        <a:buNone/>
                      </a:pPr>
                      <a:r>
                        <a:rPr lang="en">
                          <a:solidFill>
                            <a:schemeClr val="lt1"/>
                          </a:solidFill>
                        </a:rPr>
                        <a:t>20-30</a:t>
                      </a:r>
                      <a:endParaRPr>
                        <a:solidFill>
                          <a:schemeClr val="lt1"/>
                        </a:solidFill>
                      </a:endParaRPr>
                    </a:p>
                  </a:txBody>
                  <a:tcPr marL="0" marR="0" marT="0" marB="0" anchor="ctr">
                    <a:lnL w="9525"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91440" lvl="0" indent="0" algn="l" rtl="0">
                        <a:spcBef>
                          <a:spcPts val="0"/>
                        </a:spcBef>
                        <a:spcAft>
                          <a:spcPts val="0"/>
                        </a:spcAft>
                        <a:buNone/>
                      </a:pPr>
                      <a:r>
                        <a:rPr lang="en" sz="1100">
                          <a:solidFill>
                            <a:schemeClr val="lt1"/>
                          </a:solidFill>
                        </a:rPr>
                        <a:t>6.1</a:t>
                      </a:r>
                      <a:endParaRPr sz="1100">
                        <a:solidFill>
                          <a:schemeClr val="lt1"/>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91440" lvl="0" indent="0" algn="l" rtl="0">
                        <a:spcBef>
                          <a:spcPts val="0"/>
                        </a:spcBef>
                        <a:spcAft>
                          <a:spcPts val="0"/>
                        </a:spcAft>
                        <a:buNone/>
                      </a:pPr>
                      <a:r>
                        <a:rPr lang="en" sz="1100">
                          <a:solidFill>
                            <a:schemeClr val="lt1"/>
                          </a:solidFill>
                        </a:rPr>
                        <a:t>16.9</a:t>
                      </a:r>
                      <a:endParaRPr sz="1100">
                        <a:solidFill>
                          <a:schemeClr val="lt1"/>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396200">
                <a:tc>
                  <a:txBody>
                    <a:bodyPr/>
                    <a:lstStyle/>
                    <a:p>
                      <a:pPr marL="91440" lvl="0" indent="0" algn="l" rtl="0">
                        <a:spcBef>
                          <a:spcPts val="0"/>
                        </a:spcBef>
                        <a:spcAft>
                          <a:spcPts val="0"/>
                        </a:spcAft>
                        <a:buNone/>
                      </a:pPr>
                      <a:r>
                        <a:rPr lang="en">
                          <a:solidFill>
                            <a:schemeClr val="lt1"/>
                          </a:solidFill>
                        </a:rPr>
                        <a:t>30-40</a:t>
                      </a:r>
                      <a:endParaRPr>
                        <a:solidFill>
                          <a:schemeClr val="lt1"/>
                        </a:solidFill>
                      </a:endParaRPr>
                    </a:p>
                  </a:txBody>
                  <a:tcPr marL="0" marR="0" marT="0" marB="0" anchor="ctr">
                    <a:lnL w="9525"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91440" lvl="0" indent="0" algn="l" rtl="0">
                        <a:spcBef>
                          <a:spcPts val="0"/>
                        </a:spcBef>
                        <a:spcAft>
                          <a:spcPts val="0"/>
                        </a:spcAft>
                        <a:buNone/>
                      </a:pPr>
                      <a:r>
                        <a:rPr lang="en" sz="1100">
                          <a:solidFill>
                            <a:schemeClr val="lt1"/>
                          </a:solidFill>
                        </a:rPr>
                        <a:t>3.9</a:t>
                      </a:r>
                      <a:endParaRPr sz="1100">
                        <a:solidFill>
                          <a:schemeClr val="lt1"/>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91440" lvl="0" indent="0" algn="l" rtl="0">
                        <a:spcBef>
                          <a:spcPts val="0"/>
                        </a:spcBef>
                        <a:spcAft>
                          <a:spcPts val="0"/>
                        </a:spcAft>
                        <a:buNone/>
                      </a:pPr>
                      <a:r>
                        <a:rPr lang="en" sz="1100">
                          <a:solidFill>
                            <a:schemeClr val="lt1"/>
                          </a:solidFill>
                        </a:rPr>
                        <a:t>4.8</a:t>
                      </a:r>
                      <a:endParaRPr sz="1100">
                        <a:solidFill>
                          <a:schemeClr val="lt1"/>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396200">
                <a:tc>
                  <a:txBody>
                    <a:bodyPr/>
                    <a:lstStyle/>
                    <a:p>
                      <a:pPr marL="91440" lvl="0" indent="0" algn="l" rtl="0">
                        <a:spcBef>
                          <a:spcPts val="0"/>
                        </a:spcBef>
                        <a:spcAft>
                          <a:spcPts val="0"/>
                        </a:spcAft>
                        <a:buNone/>
                      </a:pPr>
                      <a:r>
                        <a:rPr lang="en">
                          <a:solidFill>
                            <a:schemeClr val="lt1"/>
                          </a:solidFill>
                        </a:rPr>
                        <a:t>40-50</a:t>
                      </a:r>
                      <a:endParaRPr>
                        <a:solidFill>
                          <a:schemeClr val="lt1"/>
                        </a:solidFill>
                      </a:endParaRPr>
                    </a:p>
                  </a:txBody>
                  <a:tcPr marL="0" marR="0" marT="0" marB="0" anchor="ctr">
                    <a:lnL w="9525"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91440" lvl="0" indent="0" algn="l" rtl="0">
                        <a:spcBef>
                          <a:spcPts val="0"/>
                        </a:spcBef>
                        <a:spcAft>
                          <a:spcPts val="0"/>
                        </a:spcAft>
                        <a:buNone/>
                      </a:pPr>
                      <a:r>
                        <a:rPr lang="en" sz="1100">
                          <a:solidFill>
                            <a:schemeClr val="lt1"/>
                          </a:solidFill>
                        </a:rPr>
                        <a:t>2.8</a:t>
                      </a:r>
                      <a:endParaRPr sz="1100">
                        <a:solidFill>
                          <a:schemeClr val="lt1"/>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91440" lvl="0" indent="0" algn="l" rtl="0">
                        <a:spcBef>
                          <a:spcPts val="0"/>
                        </a:spcBef>
                        <a:spcAft>
                          <a:spcPts val="0"/>
                        </a:spcAft>
                        <a:buNone/>
                      </a:pPr>
                      <a:r>
                        <a:rPr lang="en" sz="1100">
                          <a:solidFill>
                            <a:schemeClr val="lt1"/>
                          </a:solidFill>
                        </a:rPr>
                        <a:t>4.8</a:t>
                      </a:r>
                      <a:endParaRPr sz="1100">
                        <a:solidFill>
                          <a:schemeClr val="lt1"/>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396200">
                <a:tc>
                  <a:txBody>
                    <a:bodyPr/>
                    <a:lstStyle/>
                    <a:p>
                      <a:pPr marL="91440" lvl="0" indent="0" algn="l" rtl="0">
                        <a:spcBef>
                          <a:spcPts val="0"/>
                        </a:spcBef>
                        <a:spcAft>
                          <a:spcPts val="0"/>
                        </a:spcAft>
                        <a:buNone/>
                      </a:pPr>
                      <a:r>
                        <a:rPr lang="en">
                          <a:solidFill>
                            <a:schemeClr val="lt1"/>
                          </a:solidFill>
                        </a:rPr>
                        <a:t>50-60</a:t>
                      </a:r>
                      <a:endParaRPr>
                        <a:solidFill>
                          <a:schemeClr val="lt1"/>
                        </a:solidFill>
                      </a:endParaRPr>
                    </a:p>
                  </a:txBody>
                  <a:tcPr marL="0" marR="0" marT="0" marB="0" anchor="ctr">
                    <a:lnL w="9525"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91440" lvl="0" indent="0" algn="l" rtl="0">
                        <a:spcBef>
                          <a:spcPts val="0"/>
                        </a:spcBef>
                        <a:spcAft>
                          <a:spcPts val="0"/>
                        </a:spcAft>
                        <a:buNone/>
                      </a:pPr>
                      <a:r>
                        <a:rPr lang="en" sz="1100">
                          <a:solidFill>
                            <a:schemeClr val="lt1"/>
                          </a:solidFill>
                        </a:rPr>
                        <a:t>2.4</a:t>
                      </a:r>
                      <a:endParaRPr sz="1100">
                        <a:solidFill>
                          <a:schemeClr val="lt1"/>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91440" lvl="0" indent="0" algn="l" rtl="0">
                        <a:spcBef>
                          <a:spcPts val="0"/>
                        </a:spcBef>
                        <a:spcAft>
                          <a:spcPts val="0"/>
                        </a:spcAft>
                        <a:buNone/>
                      </a:pPr>
                      <a:r>
                        <a:rPr lang="en" sz="1100">
                          <a:solidFill>
                            <a:schemeClr val="lt1"/>
                          </a:solidFill>
                        </a:rPr>
                        <a:t>3.4</a:t>
                      </a:r>
                      <a:endParaRPr sz="1100">
                        <a:solidFill>
                          <a:schemeClr val="lt1"/>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r h="396200">
                <a:tc>
                  <a:txBody>
                    <a:bodyPr/>
                    <a:lstStyle/>
                    <a:p>
                      <a:pPr marL="91440" lvl="0" indent="0" algn="l" rtl="0">
                        <a:spcBef>
                          <a:spcPts val="0"/>
                        </a:spcBef>
                        <a:spcAft>
                          <a:spcPts val="0"/>
                        </a:spcAft>
                        <a:buNone/>
                      </a:pPr>
                      <a:r>
                        <a:rPr lang="en">
                          <a:solidFill>
                            <a:schemeClr val="lt1"/>
                          </a:solidFill>
                        </a:rPr>
                        <a:t>60-70</a:t>
                      </a:r>
                      <a:endParaRPr>
                        <a:solidFill>
                          <a:schemeClr val="lt1"/>
                        </a:solidFill>
                      </a:endParaRPr>
                    </a:p>
                  </a:txBody>
                  <a:tcPr marL="0" marR="0" marT="0" marB="0" anchor="ctr">
                    <a:lnL w="9525"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91440" lvl="0" indent="0" algn="l" rtl="0">
                        <a:spcBef>
                          <a:spcPts val="0"/>
                        </a:spcBef>
                        <a:spcAft>
                          <a:spcPts val="0"/>
                        </a:spcAft>
                        <a:buNone/>
                      </a:pPr>
                      <a:r>
                        <a:rPr lang="en" sz="1100">
                          <a:solidFill>
                            <a:schemeClr val="lt1"/>
                          </a:solidFill>
                        </a:rPr>
                        <a:t>2.3</a:t>
                      </a:r>
                      <a:endParaRPr sz="1100">
                        <a:solidFill>
                          <a:schemeClr val="lt1"/>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91440" lvl="0" indent="0" algn="l" rtl="0">
                        <a:spcBef>
                          <a:spcPts val="0"/>
                        </a:spcBef>
                        <a:spcAft>
                          <a:spcPts val="0"/>
                        </a:spcAft>
                        <a:buNone/>
                      </a:pPr>
                      <a:r>
                        <a:rPr lang="en" sz="1100">
                          <a:solidFill>
                            <a:schemeClr val="lt1"/>
                          </a:solidFill>
                        </a:rPr>
                        <a:t>2.9</a:t>
                      </a:r>
                      <a:endParaRPr sz="1100">
                        <a:solidFill>
                          <a:schemeClr val="lt1"/>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5"/>
                  </a:ext>
                </a:extLst>
              </a:tr>
              <a:tr h="396200">
                <a:tc>
                  <a:txBody>
                    <a:bodyPr/>
                    <a:lstStyle/>
                    <a:p>
                      <a:pPr marL="91440" lvl="0" indent="0" algn="l" rtl="0">
                        <a:spcBef>
                          <a:spcPts val="0"/>
                        </a:spcBef>
                        <a:spcAft>
                          <a:spcPts val="0"/>
                        </a:spcAft>
                        <a:buNone/>
                      </a:pPr>
                      <a:r>
                        <a:rPr lang="en">
                          <a:solidFill>
                            <a:schemeClr val="lt1"/>
                          </a:solidFill>
                        </a:rPr>
                        <a:t>70-80</a:t>
                      </a:r>
                      <a:endParaRPr>
                        <a:solidFill>
                          <a:schemeClr val="lt1"/>
                        </a:solidFill>
                      </a:endParaRPr>
                    </a:p>
                  </a:txBody>
                  <a:tcPr marL="0" marR="0" marT="0" marB="0" anchor="ctr">
                    <a:lnL w="9525"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91440" lvl="0" indent="0" algn="l" rtl="0">
                        <a:spcBef>
                          <a:spcPts val="0"/>
                        </a:spcBef>
                        <a:spcAft>
                          <a:spcPts val="0"/>
                        </a:spcAft>
                        <a:buNone/>
                      </a:pPr>
                      <a:r>
                        <a:rPr lang="en" sz="1100">
                          <a:solidFill>
                            <a:schemeClr val="lt1"/>
                          </a:solidFill>
                        </a:rPr>
                        <a:t>1.9</a:t>
                      </a:r>
                      <a:endParaRPr sz="1100">
                        <a:solidFill>
                          <a:schemeClr val="lt1"/>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91440" lvl="0" indent="0" algn="l" rtl="0">
                        <a:spcBef>
                          <a:spcPts val="0"/>
                        </a:spcBef>
                        <a:spcAft>
                          <a:spcPts val="0"/>
                        </a:spcAft>
                        <a:buNone/>
                      </a:pPr>
                      <a:r>
                        <a:rPr lang="en" sz="1100">
                          <a:solidFill>
                            <a:schemeClr val="lt1"/>
                          </a:solidFill>
                        </a:rPr>
                        <a:t>1.6</a:t>
                      </a:r>
                      <a:endParaRPr sz="1100">
                        <a:solidFill>
                          <a:schemeClr val="lt1"/>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6"/>
                  </a:ext>
                </a:extLst>
              </a:tr>
              <a:tr h="396200">
                <a:tc>
                  <a:txBody>
                    <a:bodyPr/>
                    <a:lstStyle/>
                    <a:p>
                      <a:pPr marL="91440" lvl="0" indent="0" algn="l" rtl="0">
                        <a:spcBef>
                          <a:spcPts val="0"/>
                        </a:spcBef>
                        <a:spcAft>
                          <a:spcPts val="0"/>
                        </a:spcAft>
                        <a:buNone/>
                      </a:pPr>
                      <a:r>
                        <a:rPr lang="en">
                          <a:solidFill>
                            <a:schemeClr val="lt1"/>
                          </a:solidFill>
                        </a:rPr>
                        <a:t>80+</a:t>
                      </a:r>
                      <a:endParaRPr>
                        <a:solidFill>
                          <a:schemeClr val="lt1"/>
                        </a:solidFill>
                      </a:endParaRPr>
                    </a:p>
                  </a:txBody>
                  <a:tcPr marL="0" marR="0" marT="0" marB="0" anchor="ctr">
                    <a:lnL w="9525"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91440" lvl="0" indent="0" algn="l" rtl="0">
                        <a:spcBef>
                          <a:spcPts val="0"/>
                        </a:spcBef>
                        <a:spcAft>
                          <a:spcPts val="0"/>
                        </a:spcAft>
                        <a:buNone/>
                      </a:pPr>
                      <a:r>
                        <a:rPr lang="en" sz="1100">
                          <a:solidFill>
                            <a:schemeClr val="lt1"/>
                          </a:solidFill>
                        </a:rPr>
                        <a:t>1.8</a:t>
                      </a:r>
                      <a:endParaRPr sz="1100">
                        <a:solidFill>
                          <a:schemeClr val="lt1"/>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91440" lvl="0" indent="0" algn="l" rtl="0">
                        <a:spcBef>
                          <a:spcPts val="0"/>
                        </a:spcBef>
                        <a:spcAft>
                          <a:spcPts val="0"/>
                        </a:spcAft>
                        <a:buNone/>
                      </a:pPr>
                      <a:r>
                        <a:rPr lang="en" sz="1100">
                          <a:solidFill>
                            <a:schemeClr val="lt1"/>
                          </a:solidFill>
                        </a:rPr>
                        <a:t>n/a</a:t>
                      </a:r>
                      <a:endParaRPr sz="1100">
                        <a:solidFill>
                          <a:schemeClr val="lt1"/>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126" name="Google Shape;126;p21"/>
          <p:cNvSpPr txBox="1"/>
          <p:nvPr/>
        </p:nvSpPr>
        <p:spPr>
          <a:xfrm>
            <a:off x="723900" y="316350"/>
            <a:ext cx="52686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chemeClr val="lt1"/>
                </a:solidFill>
                <a:latin typeface="Roboto"/>
                <a:ea typeface="Roboto"/>
                <a:cs typeface="Roboto"/>
                <a:sym typeface="Roboto"/>
              </a:rPr>
              <a:t># killed per person saved</a:t>
            </a:r>
            <a:endParaRPr sz="2400" b="1">
              <a:solidFill>
                <a:schemeClr val="lt1"/>
              </a:solidFill>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2748</Words>
  <Application>Microsoft Macintosh PowerPoint</Application>
  <PresentationFormat>On-screen Show (16:9)</PresentationFormat>
  <Paragraphs>396</Paragraphs>
  <Slides>54</Slides>
  <Notes>54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54</vt:i4>
      </vt:variant>
    </vt:vector>
  </HeadingPairs>
  <TitlesOfParts>
    <vt:vector size="59" baseType="lpstr">
      <vt:lpstr>Arial</vt:lpstr>
      <vt:lpstr>Roboto</vt:lpstr>
      <vt:lpstr>Spectral</vt:lpstr>
      <vt:lpstr>Verdana</vt:lpstr>
      <vt:lpstr>Material</vt:lpstr>
      <vt:lpstr>Steve Kirsch Founder Vaccine Safety Research Foundation       October 15, 2022  </vt:lpstr>
      <vt:lpstr>PowerPoint Presentation</vt:lpstr>
      <vt:lpstr>PowerPoint Presentation</vt:lpstr>
      <vt:lpstr>PowerPoint Presentation</vt:lpstr>
      <vt:lpstr>If you are open to questioning what you were told and look at the data yourself,  “unexplainable” → easily explained  </vt:lpstr>
      <vt:lpstr>PowerPoint Presentation</vt:lpstr>
      <vt:lpstr>PowerPoint Presentation</vt:lpstr>
      <vt:lpstr>PowerPoint Presentation</vt:lpstr>
      <vt:lpstr>Killed &gt; Saved for all ages  The VAERS numbers are calculated based on the assumption that the vaccine are perfect and prevent all COVID deaths.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It’s not “over reporting.” It’s “more events.”  Small practice  750 patients Reports in 29 years:   0 Reports this year: 25   Large neuro practice 20,000 patients Reports in 11 years:       0 Reports this year:  1,000 </vt:lpstr>
      <vt:lpstr>PowerPoint Presentation</vt:lpstr>
      <vt:lpstr>PowerPoint Presentation</vt:lpstr>
      <vt:lpstr>Note:  Two dose calc:   1000000/((5.2+71.5)*41)=317  (note 41 is the URF even though the FDA and CDC refuse to calculate the value). See calculation here.  Reference: John Su, Safety update for COVID-19 vaccines: VAERS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Steve Kirsch Founder Vaccine Safety Research Foundation       October 15, 2022  </dc:title>
  <cp:lastModifiedBy>Derek Bishop</cp:lastModifiedBy>
  <cp:revision>1</cp:revision>
  <dcterms:modified xsi:type="dcterms:W3CDTF">2022-10-29T23:37:27Z</dcterms:modified>
</cp:coreProperties>
</file>